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  <p:ext uri="http://customooxmlschemas.google.com/">
      <go:slidesCustomData xmlns:go="http://customooxmlschemas.google.com/" r:id="rId34" roundtripDataSignature="AMtx7mg9Qe9GOpSwj7oeoh0C+Bvg5HCa7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</p:guideLst>
    </p:cSldViewPr>
  </p:notes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34" Type="http://customschemas.google.com/relationships/presentationmetadata" Target="meta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/>
        </p:nvSpPr>
        <p:spPr>
          <a:xfrm>
            <a:off x="3051175" y="8710613"/>
            <a:ext cx="757238" cy="2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87300" spcFirstLastPara="1" rIns="87300" wrap="square" tIns="4445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Page </a:t>
            </a: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4;n"/>
          <p:cNvSpPr/>
          <p:nvPr>
            <p:ph idx="2" type="sldImg"/>
          </p:nvPr>
        </p:nvSpPr>
        <p:spPr>
          <a:xfrm>
            <a:off x="1149350" y="692150"/>
            <a:ext cx="4559300" cy="341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5" name="Google Shape;5;n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4450" lIns="90475" spcFirstLastPara="1" rIns="90475" wrap="square" tIns="44450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1:notes"/>
          <p:cNvSpPr/>
          <p:nvPr>
            <p:ph idx="2" type="sldImg"/>
          </p:nvPr>
        </p:nvSpPr>
        <p:spPr>
          <a:xfrm>
            <a:off x="1149350" y="692150"/>
            <a:ext cx="4559300" cy="341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6486697b80_0_10:notes"/>
          <p:cNvSpPr/>
          <p:nvPr>
            <p:ph idx="2" type="sldImg"/>
          </p:nvPr>
        </p:nvSpPr>
        <p:spPr>
          <a:xfrm>
            <a:off x="1149350" y="692150"/>
            <a:ext cx="4559400" cy="341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6486697b80_0_1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4450" lIns="90475" spcFirstLastPara="1" rIns="90475" wrap="square" tIns="44450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64c5595a87_0_0:notes"/>
          <p:cNvSpPr/>
          <p:nvPr>
            <p:ph idx="2" type="sldImg"/>
          </p:nvPr>
        </p:nvSpPr>
        <p:spPr>
          <a:xfrm>
            <a:off x="1149350" y="692150"/>
            <a:ext cx="4559400" cy="341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64c5595a87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4450" lIns="90475" spcFirstLastPara="1" rIns="90475" wrap="square" tIns="44450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64c5595a87_0_34:notes"/>
          <p:cNvSpPr/>
          <p:nvPr>
            <p:ph idx="2" type="sldImg"/>
          </p:nvPr>
        </p:nvSpPr>
        <p:spPr>
          <a:xfrm>
            <a:off x="1149350" y="692150"/>
            <a:ext cx="4559400" cy="341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64c5595a87_0_3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4450" lIns="90475" spcFirstLastPara="1" rIns="90475" wrap="square" tIns="44450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64c5595a87_0_5:notes"/>
          <p:cNvSpPr/>
          <p:nvPr>
            <p:ph idx="2" type="sldImg"/>
          </p:nvPr>
        </p:nvSpPr>
        <p:spPr>
          <a:xfrm>
            <a:off x="1149350" y="692150"/>
            <a:ext cx="4559400" cy="341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64c5595a87_0_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4450" lIns="90475" spcFirstLastPara="1" rIns="90475" wrap="square" tIns="44450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64c5595a87_0_46:notes"/>
          <p:cNvSpPr/>
          <p:nvPr>
            <p:ph idx="2" type="sldImg"/>
          </p:nvPr>
        </p:nvSpPr>
        <p:spPr>
          <a:xfrm>
            <a:off x="1149350" y="692150"/>
            <a:ext cx="4559400" cy="341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64c5595a87_0_4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4450" lIns="90475" spcFirstLastPara="1" rIns="90475" wrap="square" tIns="44450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64c5595a87_0_41:notes"/>
          <p:cNvSpPr/>
          <p:nvPr>
            <p:ph idx="2" type="sldImg"/>
          </p:nvPr>
        </p:nvSpPr>
        <p:spPr>
          <a:xfrm>
            <a:off x="1149350" y="692150"/>
            <a:ext cx="4559400" cy="341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64c5595a87_0_4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4450" lIns="90475" spcFirstLastPara="1" rIns="90475" wrap="square" tIns="44450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62238a720a_0_0:notes"/>
          <p:cNvSpPr/>
          <p:nvPr>
            <p:ph idx="2" type="sldImg"/>
          </p:nvPr>
        </p:nvSpPr>
        <p:spPr>
          <a:xfrm>
            <a:off x="1149350" y="692150"/>
            <a:ext cx="4559400" cy="341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62238a720a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4450" lIns="90475" spcFirstLastPara="1" rIns="90475" wrap="square" tIns="44450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64dda6f982_0_39:notes"/>
          <p:cNvSpPr/>
          <p:nvPr>
            <p:ph idx="2" type="sldImg"/>
          </p:nvPr>
        </p:nvSpPr>
        <p:spPr>
          <a:xfrm>
            <a:off x="1149350" y="692150"/>
            <a:ext cx="4559400" cy="341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64dda6f982_0_3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4450" lIns="90475" spcFirstLastPara="1" rIns="90475" wrap="square" tIns="44450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64dda6f982_0_44:notes"/>
          <p:cNvSpPr/>
          <p:nvPr>
            <p:ph idx="2" type="sldImg"/>
          </p:nvPr>
        </p:nvSpPr>
        <p:spPr>
          <a:xfrm>
            <a:off x="1149350" y="692150"/>
            <a:ext cx="4559400" cy="341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64dda6f982_0_4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4450" lIns="90475" spcFirstLastPara="1" rIns="90475" wrap="square" tIns="44450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64dda6f982_0_49:notes"/>
          <p:cNvSpPr/>
          <p:nvPr>
            <p:ph idx="2" type="sldImg"/>
          </p:nvPr>
        </p:nvSpPr>
        <p:spPr>
          <a:xfrm>
            <a:off x="1149350" y="692150"/>
            <a:ext cx="4559400" cy="341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64dda6f982_0_4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4450" lIns="90475" spcFirstLastPara="1" rIns="90475" wrap="square" tIns="44450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4450" lIns="90475" spcFirstLastPara="1" rIns="90475" wrap="square" tIns="44450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2:notes"/>
          <p:cNvSpPr/>
          <p:nvPr>
            <p:ph idx="2" type="sldImg"/>
          </p:nvPr>
        </p:nvSpPr>
        <p:spPr>
          <a:xfrm>
            <a:off x="1149350" y="692150"/>
            <a:ext cx="4559300" cy="341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64dda6f982_0_65:notes"/>
          <p:cNvSpPr/>
          <p:nvPr>
            <p:ph idx="2" type="sldImg"/>
          </p:nvPr>
        </p:nvSpPr>
        <p:spPr>
          <a:xfrm>
            <a:off x="1149350" y="692150"/>
            <a:ext cx="4559400" cy="341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64dda6f982_0_6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4450" lIns="90475" spcFirstLastPara="1" rIns="90475" wrap="square" tIns="44450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6486697b80_0_20:notes"/>
          <p:cNvSpPr/>
          <p:nvPr>
            <p:ph idx="2" type="sldImg"/>
          </p:nvPr>
        </p:nvSpPr>
        <p:spPr>
          <a:xfrm>
            <a:off x="1149350" y="692150"/>
            <a:ext cx="4559400" cy="341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6486697b80_0_2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4450" lIns="90475" spcFirstLastPara="1" rIns="90475" wrap="square" tIns="44450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64dda6f982_1_3:notes"/>
          <p:cNvSpPr/>
          <p:nvPr>
            <p:ph idx="2" type="sldImg"/>
          </p:nvPr>
        </p:nvSpPr>
        <p:spPr>
          <a:xfrm>
            <a:off x="1149350" y="692150"/>
            <a:ext cx="4559400" cy="341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64dda6f982_1_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4450" lIns="90475" spcFirstLastPara="1" rIns="90475" wrap="square" tIns="44450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64dda6f982_1_12:notes"/>
          <p:cNvSpPr/>
          <p:nvPr>
            <p:ph idx="2" type="sldImg"/>
          </p:nvPr>
        </p:nvSpPr>
        <p:spPr>
          <a:xfrm>
            <a:off x="1149350" y="692150"/>
            <a:ext cx="4559400" cy="341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64dda6f982_1_1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4450" lIns="90475" spcFirstLastPara="1" rIns="90475" wrap="square" tIns="44450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64dda6f982_1_20:notes"/>
          <p:cNvSpPr/>
          <p:nvPr>
            <p:ph idx="2" type="sldImg"/>
          </p:nvPr>
        </p:nvSpPr>
        <p:spPr>
          <a:xfrm>
            <a:off x="1149350" y="692150"/>
            <a:ext cx="4559400" cy="341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64dda6f982_1_2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4450" lIns="90475" spcFirstLastPara="1" rIns="90475" wrap="square" tIns="44450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64dda6f982_1_28:notes"/>
          <p:cNvSpPr/>
          <p:nvPr>
            <p:ph idx="2" type="sldImg"/>
          </p:nvPr>
        </p:nvSpPr>
        <p:spPr>
          <a:xfrm>
            <a:off x="1149350" y="692150"/>
            <a:ext cx="4559400" cy="341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64dda6f982_1_2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4450" lIns="90475" spcFirstLastPara="1" rIns="90475" wrap="square" tIns="44450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64dda6f982_1_33:notes"/>
          <p:cNvSpPr/>
          <p:nvPr>
            <p:ph idx="2" type="sldImg"/>
          </p:nvPr>
        </p:nvSpPr>
        <p:spPr>
          <a:xfrm>
            <a:off x="1149350" y="692150"/>
            <a:ext cx="4559400" cy="341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64dda6f982_1_3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4450" lIns="90475" spcFirstLastPara="1" rIns="90475" wrap="square" tIns="44450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6486697b80_0_5:notes"/>
          <p:cNvSpPr/>
          <p:nvPr>
            <p:ph idx="2" type="sldImg"/>
          </p:nvPr>
        </p:nvSpPr>
        <p:spPr>
          <a:xfrm>
            <a:off x="1149350" y="692150"/>
            <a:ext cx="4559400" cy="341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6486697b80_0_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4450" lIns="90475" spcFirstLastPara="1" rIns="90475" wrap="square" tIns="44450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64dda6f982_2_4:notes"/>
          <p:cNvSpPr/>
          <p:nvPr>
            <p:ph idx="2" type="sldImg"/>
          </p:nvPr>
        </p:nvSpPr>
        <p:spPr>
          <a:xfrm>
            <a:off x="1149350" y="692150"/>
            <a:ext cx="4559400" cy="341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64dda6f982_2_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4450" lIns="90475" spcFirstLastPara="1" rIns="90475" wrap="square" tIns="44450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6486697b80_0_26:notes"/>
          <p:cNvSpPr/>
          <p:nvPr>
            <p:ph idx="2" type="sldImg"/>
          </p:nvPr>
        </p:nvSpPr>
        <p:spPr>
          <a:xfrm>
            <a:off x="1149350" y="692150"/>
            <a:ext cx="4559400" cy="341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6486697b80_0_2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4450" lIns="90475" spcFirstLastPara="1" rIns="90475" wrap="square" tIns="44450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6486697b80_0_0:notes"/>
          <p:cNvSpPr/>
          <p:nvPr>
            <p:ph idx="2" type="sldImg"/>
          </p:nvPr>
        </p:nvSpPr>
        <p:spPr>
          <a:xfrm>
            <a:off x="1149350" y="692150"/>
            <a:ext cx="4559400" cy="341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6486697b80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4450" lIns="90475" spcFirstLastPara="1" rIns="90475" wrap="square" tIns="44450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6486697b80_0_43:notes"/>
          <p:cNvSpPr/>
          <p:nvPr>
            <p:ph idx="2" type="sldImg"/>
          </p:nvPr>
        </p:nvSpPr>
        <p:spPr>
          <a:xfrm>
            <a:off x="1149350" y="692150"/>
            <a:ext cx="4559400" cy="341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6486697b80_0_4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4450" lIns="90475" spcFirstLastPara="1" rIns="90475" wrap="square" tIns="44450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6486697b80_0_31:notes"/>
          <p:cNvSpPr/>
          <p:nvPr>
            <p:ph idx="2" type="sldImg"/>
          </p:nvPr>
        </p:nvSpPr>
        <p:spPr>
          <a:xfrm>
            <a:off x="1149350" y="692150"/>
            <a:ext cx="4559400" cy="341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6486697b80_0_3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4450" lIns="90475" spcFirstLastPara="1" rIns="90475" wrap="square" tIns="44450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62238a720a_0_7:notes"/>
          <p:cNvSpPr/>
          <p:nvPr>
            <p:ph idx="2" type="sldImg"/>
          </p:nvPr>
        </p:nvSpPr>
        <p:spPr>
          <a:xfrm>
            <a:off x="1149350" y="692150"/>
            <a:ext cx="4559400" cy="341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62238a720a_0_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4450" lIns="90475" spcFirstLastPara="1" rIns="90475" wrap="square" tIns="44450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64dda6f982_0_9:notes"/>
          <p:cNvSpPr/>
          <p:nvPr>
            <p:ph idx="2" type="sldImg"/>
          </p:nvPr>
        </p:nvSpPr>
        <p:spPr>
          <a:xfrm>
            <a:off x="1149350" y="692150"/>
            <a:ext cx="4559400" cy="341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64dda6f982_0_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4450" lIns="90475" spcFirstLastPara="1" rIns="90475" wrap="square" tIns="44450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64dda6f982_0_27:notes"/>
          <p:cNvSpPr/>
          <p:nvPr>
            <p:ph idx="2" type="sldImg"/>
          </p:nvPr>
        </p:nvSpPr>
        <p:spPr>
          <a:xfrm>
            <a:off x="1149350" y="692150"/>
            <a:ext cx="4559400" cy="341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64dda6f982_0_2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4450" lIns="90475" spcFirstLastPara="1" rIns="90475" wrap="square" tIns="44450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/>
          <p:nvPr>
            <p:ph type="title"/>
          </p:nvPr>
        </p:nvSpPr>
        <p:spPr>
          <a:xfrm>
            <a:off x="838200" y="28956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3200" cap="none"/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4"/>
          <p:cNvSpPr txBox="1"/>
          <p:nvPr>
            <p:ph idx="1" type="body"/>
          </p:nvPr>
        </p:nvSpPr>
        <p:spPr>
          <a:xfrm>
            <a:off x="838200" y="2133601"/>
            <a:ext cx="77724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b" bIns="44450" lIns="90475" spcFirstLastPara="1" rIns="90475" wrap="square" tIns="4445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/>
            </a:lvl1pPr>
            <a:lvl2pPr indent="-228600" lvl="1" marL="9144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2pPr>
            <a:lvl3pPr indent="-228600" lvl="2" marL="13716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3pPr>
            <a:lvl4pPr indent="-228600" lvl="3" marL="1828800" algn="l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4pPr>
            <a:lvl5pPr indent="-228600" lvl="4" marL="2286000" algn="l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5pPr>
            <a:lvl6pPr indent="-228600" lvl="5" marL="2743200" algn="l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6pPr>
            <a:lvl7pPr indent="-228600" lvl="6" marL="3200400" algn="l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7pPr>
            <a:lvl8pPr indent="-228600" lvl="7" marL="3657600" algn="l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8pPr>
            <a:lvl9pPr indent="-228600" lvl="8" marL="4114800" algn="l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/>
          <p:nvPr>
            <p:ph type="title"/>
          </p:nvPr>
        </p:nvSpPr>
        <p:spPr>
          <a:xfrm>
            <a:off x="1066800" y="76200"/>
            <a:ext cx="7467600" cy="7175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4450" lIns="90475" spcFirstLastPara="1" rIns="90475" wrap="square" tIns="4445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5"/>
          <p:cNvSpPr txBox="1"/>
          <p:nvPr>
            <p:ph idx="1" type="body"/>
          </p:nvPr>
        </p:nvSpPr>
        <p:spPr>
          <a:xfrm>
            <a:off x="1066800" y="1295400"/>
            <a:ext cx="7467600" cy="50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6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4450" lIns="90475" spcFirstLastPara="1" rIns="90475" wrap="square" tIns="4445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6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noAutofit/>
          </a:bodyPr>
          <a:lstStyle>
            <a:lvl1pPr lvl="0" algn="ctr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/>
            </a:lvl1pPr>
            <a:lvl2pPr lvl="1" algn="ctr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2pPr>
            <a:lvl3pPr lvl="2" algn="ctr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lvl="3" algn="ctr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4pPr>
            <a:lvl5pPr lvl="4" algn="ctr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5pPr>
            <a:lvl6pPr lvl="5" algn="ctr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6pPr>
            <a:lvl7pPr lvl="6" algn="ctr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7pPr>
            <a:lvl8pPr lvl="7" algn="ctr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8pPr>
            <a:lvl9pPr lvl="8" algn="ctr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/>
          <p:nvPr>
            <p:ph type="title"/>
          </p:nvPr>
        </p:nvSpPr>
        <p:spPr>
          <a:xfrm>
            <a:off x="1066800" y="76200"/>
            <a:ext cx="7467600" cy="7175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4450" lIns="90475" spcFirstLastPara="1" rIns="90475" wrap="square" tIns="4445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7"/>
          <p:cNvSpPr txBox="1"/>
          <p:nvPr>
            <p:ph idx="1" type="body"/>
          </p:nvPr>
        </p:nvSpPr>
        <p:spPr>
          <a:xfrm>
            <a:off x="1066800" y="1143000"/>
            <a:ext cx="3619500" cy="54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noAutofit/>
          </a:bodyPr>
          <a:lstStyle>
            <a:lvl1pPr indent="-406400" lvl="0" marL="457200" algn="l">
              <a:lnSpc>
                <a:spcPct val="90000"/>
              </a:lnSpc>
              <a:spcBef>
                <a:spcPts val="8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/>
            </a:lvl1pPr>
            <a:lvl2pPr indent="-381000" lvl="1" marL="91440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/>
            </a:lvl2pPr>
            <a:lvl3pPr indent="-3556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/>
            </a:lvl3pPr>
            <a:lvl4pPr indent="-342900" lvl="3" marL="18288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/>
            </a:lvl4pPr>
            <a:lvl5pPr indent="-342900" lvl="4" marL="22860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5pPr>
            <a:lvl6pPr indent="-342900" lvl="5" marL="27432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6pPr>
            <a:lvl7pPr indent="-342900" lvl="6" marL="32004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7pPr>
            <a:lvl8pPr indent="-342900" lvl="7" marL="36576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8pPr>
            <a:lvl9pPr indent="-342900" lvl="8" marL="41148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9pPr>
          </a:lstStyle>
          <a:p/>
        </p:txBody>
      </p:sp>
      <p:sp>
        <p:nvSpPr>
          <p:cNvPr id="27" name="Google Shape;27;p7"/>
          <p:cNvSpPr txBox="1"/>
          <p:nvPr>
            <p:ph idx="2" type="body"/>
          </p:nvPr>
        </p:nvSpPr>
        <p:spPr>
          <a:xfrm>
            <a:off x="4800600" y="1143000"/>
            <a:ext cx="3657600" cy="54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noAutofit/>
          </a:bodyPr>
          <a:lstStyle>
            <a:lvl1pPr indent="-406400" lvl="0" marL="457200" algn="l">
              <a:lnSpc>
                <a:spcPct val="90000"/>
              </a:lnSpc>
              <a:spcBef>
                <a:spcPts val="8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/>
            </a:lvl1pPr>
            <a:lvl2pPr indent="-381000" lvl="1" marL="91440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/>
            </a:lvl2pPr>
            <a:lvl3pPr indent="-3556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/>
            </a:lvl3pPr>
            <a:lvl4pPr indent="-342900" lvl="3" marL="18288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/>
            </a:lvl4pPr>
            <a:lvl5pPr indent="-342900" lvl="4" marL="22860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5pPr>
            <a:lvl6pPr indent="-342900" lvl="5" marL="27432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6pPr>
            <a:lvl7pPr indent="-342900" lvl="6" marL="32004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7pPr>
            <a:lvl8pPr indent="-342900" lvl="7" marL="36576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8pPr>
            <a:lvl9pPr indent="-342900" lvl="8" marL="41148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8"/>
          <p:cNvSpPr txBox="1"/>
          <p:nvPr>
            <p:ph type="title"/>
          </p:nvPr>
        </p:nvSpPr>
        <p:spPr>
          <a:xfrm>
            <a:off x="457200" y="274638"/>
            <a:ext cx="8229600" cy="7159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4450" lIns="90475" spcFirstLastPara="1" rIns="90475" wrap="square" tIns="4445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8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4450" lIns="90475" spcFirstLastPara="1" rIns="90475" wrap="square" tIns="4445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9pPr>
          </a:lstStyle>
          <a:p/>
        </p:txBody>
      </p:sp>
      <p:sp>
        <p:nvSpPr>
          <p:cNvPr id="31" name="Google Shape;31;p8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noAutofit/>
          </a:bodyPr>
          <a:lstStyle>
            <a:lvl1pPr indent="-381000" lvl="0" marL="45720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/>
            </a:lvl1pPr>
            <a:lvl2pPr indent="-3556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/>
            </a:lvl2pPr>
            <a:lvl3pPr indent="-342900" lvl="2" marL="13716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3pPr>
            <a:lvl4pPr indent="-330200" lvl="3" marL="18288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/>
            </a:lvl4pPr>
            <a:lvl5pPr indent="-330200" lvl="4" marL="22860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/>
            </a:lvl5pPr>
            <a:lvl6pPr indent="-330200" lvl="5" marL="27432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/>
            </a:lvl6pPr>
            <a:lvl7pPr indent="-330200" lvl="6" marL="32004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/>
            </a:lvl7pPr>
            <a:lvl8pPr indent="-330200" lvl="7" marL="36576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/>
            </a:lvl8pPr>
            <a:lvl9pPr indent="-330200" lvl="8" marL="41148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/>
            </a:lvl9pPr>
          </a:lstStyle>
          <a:p/>
        </p:txBody>
      </p:sp>
      <p:sp>
        <p:nvSpPr>
          <p:cNvPr id="32" name="Google Shape;32;p8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4450" lIns="90475" spcFirstLastPara="1" rIns="90475" wrap="square" tIns="4445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9pPr>
          </a:lstStyle>
          <a:p/>
        </p:txBody>
      </p:sp>
      <p:sp>
        <p:nvSpPr>
          <p:cNvPr id="33" name="Google Shape;33;p8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noAutofit/>
          </a:bodyPr>
          <a:lstStyle>
            <a:lvl1pPr indent="-381000" lvl="0" marL="45720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/>
            </a:lvl1pPr>
            <a:lvl2pPr indent="-3556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/>
            </a:lvl2pPr>
            <a:lvl3pPr indent="-342900" lvl="2" marL="13716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3pPr>
            <a:lvl4pPr indent="-330200" lvl="3" marL="18288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/>
            </a:lvl4pPr>
            <a:lvl5pPr indent="-330200" lvl="4" marL="22860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/>
            </a:lvl5pPr>
            <a:lvl6pPr indent="-330200" lvl="5" marL="27432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/>
            </a:lvl6pPr>
            <a:lvl7pPr indent="-330200" lvl="6" marL="32004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/>
            </a:lvl7pPr>
            <a:lvl8pPr indent="-330200" lvl="7" marL="36576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/>
            </a:lvl8pPr>
            <a:lvl9pPr indent="-330200" lvl="8" marL="41148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9"/>
          <p:cNvSpPr txBox="1"/>
          <p:nvPr>
            <p:ph type="title"/>
          </p:nvPr>
        </p:nvSpPr>
        <p:spPr>
          <a:xfrm>
            <a:off x="1066800" y="76200"/>
            <a:ext cx="7467600" cy="7175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4450" lIns="90475" spcFirstLastPara="1" rIns="90475" wrap="square" tIns="4445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theme" Target="../theme/theme2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6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7;p3"/>
          <p:cNvSpPr txBox="1"/>
          <p:nvPr>
            <p:ph type="title"/>
          </p:nvPr>
        </p:nvSpPr>
        <p:spPr>
          <a:xfrm>
            <a:off x="1066800" y="76200"/>
            <a:ext cx="7467600" cy="7175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4450" lIns="90475" spcFirstLastPara="1" rIns="90475" wrap="square" tIns="4445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1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1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1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1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1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1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1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1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1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3"/>
          <p:cNvSpPr txBox="1"/>
          <p:nvPr>
            <p:ph idx="1" type="body"/>
          </p:nvPr>
        </p:nvSpPr>
        <p:spPr>
          <a:xfrm>
            <a:off x="1066800" y="1143000"/>
            <a:ext cx="7467600" cy="52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noAutofit/>
          </a:bodyPr>
          <a:lstStyle>
            <a:lvl1pPr indent="-381000" lvl="0" marL="457200" marR="0" rtl="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" name="Google Shape;9;p3"/>
          <p:cNvSpPr/>
          <p:nvPr/>
        </p:nvSpPr>
        <p:spPr>
          <a:xfrm>
            <a:off x="8837613" y="6570663"/>
            <a:ext cx="277812" cy="274637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0" spcFirstLastPara="1" rIns="0" wrap="square" tIns="4602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1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" name="Google Shape;10;p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130175" y="615950"/>
            <a:ext cx="863600" cy="660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" name="Google Shape;11;p3"/>
          <p:cNvCxnSpPr/>
          <p:nvPr/>
        </p:nvCxnSpPr>
        <p:spPr>
          <a:xfrm>
            <a:off x="1063625" y="946150"/>
            <a:ext cx="3600450" cy="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" name="Google Shape;12;p3"/>
          <p:cNvCxnSpPr/>
          <p:nvPr/>
        </p:nvCxnSpPr>
        <p:spPr>
          <a:xfrm>
            <a:off x="2209800" y="6629400"/>
            <a:ext cx="6267450" cy="19050"/>
          </a:xfrm>
          <a:prstGeom prst="straightConnector1">
            <a:avLst/>
          </a:prstGeom>
          <a:noFill/>
          <a:ln cap="flat" cmpd="sng" w="508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" name="Google Shape;13;p3"/>
          <p:cNvSpPr/>
          <p:nvPr/>
        </p:nvSpPr>
        <p:spPr>
          <a:xfrm>
            <a:off x="4710113" y="774700"/>
            <a:ext cx="4419600" cy="259045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1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ISE 217- HCI-Project Presentation</a:t>
            </a:r>
            <a:endParaRPr b="1" i="0" sz="11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3"/>
          <p:cNvSpPr/>
          <p:nvPr/>
        </p:nvSpPr>
        <p:spPr>
          <a:xfrm>
            <a:off x="914400" y="6507366"/>
            <a:ext cx="828114" cy="274434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Arial"/>
              <a:buNone/>
            </a:pPr>
            <a:r>
              <a:rPr b="0" i="1" lang="en-US" sz="12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Project 1</a:t>
            </a:r>
            <a:endParaRPr b="0" i="1" sz="12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3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2.png"/><Relationship Id="rId4" Type="http://schemas.openxmlformats.org/officeDocument/2006/relationships/image" Target="../media/image20.png"/><Relationship Id="rId5" Type="http://schemas.openxmlformats.org/officeDocument/2006/relationships/image" Target="../media/image19.png"/><Relationship Id="rId6" Type="http://schemas.openxmlformats.org/officeDocument/2006/relationships/image" Target="../media/image2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4.png"/><Relationship Id="rId4" Type="http://schemas.openxmlformats.org/officeDocument/2006/relationships/image" Target="../media/image23.png"/><Relationship Id="rId5" Type="http://schemas.openxmlformats.org/officeDocument/2006/relationships/image" Target="../media/image2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2.png"/><Relationship Id="rId4" Type="http://schemas.openxmlformats.org/officeDocument/2006/relationships/image" Target="../media/image3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2.png"/><Relationship Id="rId4" Type="http://schemas.openxmlformats.org/officeDocument/2006/relationships/image" Target="../media/image2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1.png"/><Relationship Id="rId4" Type="http://schemas.openxmlformats.org/officeDocument/2006/relationships/image" Target="../media/image3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7.jpg"/><Relationship Id="rId4" Type="http://schemas.openxmlformats.org/officeDocument/2006/relationships/image" Target="../media/image28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6.png"/><Relationship Id="rId4" Type="http://schemas.openxmlformats.org/officeDocument/2006/relationships/image" Target="../media/image10.png"/><Relationship Id="rId5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Relationship Id="rId4" Type="http://schemas.openxmlformats.org/officeDocument/2006/relationships/image" Target="../media/image3.png"/><Relationship Id="rId5" Type="http://schemas.openxmlformats.org/officeDocument/2006/relationships/image" Target="../media/image6.png"/><Relationship Id="rId6" Type="http://schemas.openxmlformats.org/officeDocument/2006/relationships/image" Target="../media/image16.png"/><Relationship Id="rId7" Type="http://schemas.openxmlformats.org/officeDocument/2006/relationships/image" Target="../media/image13.png"/><Relationship Id="rId8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"/>
          <p:cNvSpPr txBox="1"/>
          <p:nvPr>
            <p:ph idx="1" type="body"/>
          </p:nvPr>
        </p:nvSpPr>
        <p:spPr>
          <a:xfrm>
            <a:off x="1134825" y="3247200"/>
            <a:ext cx="4891800" cy="2545200"/>
          </a:xfrm>
          <a:prstGeom prst="rect">
            <a:avLst/>
          </a:prstGeom>
          <a:noFill/>
          <a:ln>
            <a:noFill/>
          </a:ln>
        </p:spPr>
        <p:txBody>
          <a:bodyPr anchorCtr="0" anchor="b" bIns="44450" lIns="90475" spcFirstLastPara="1" rIns="90475" wrap="square" tIns="4445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lang="en-US" sz="1800"/>
              <a:t>Team Member Names:</a:t>
            </a:r>
            <a:endParaRPr b="0" sz="1800"/>
          </a:p>
          <a:p>
            <a:pPr indent="457200" lvl="0" marL="0" rtl="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lang="en-US" sz="1800"/>
              <a:t>Chaithra Lakshmi Sathyanarayana</a:t>
            </a:r>
            <a:endParaRPr b="0" sz="1800"/>
          </a:p>
          <a:p>
            <a:pPr indent="457200" lvl="0" marL="0" rtl="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lang="en-US" sz="1800"/>
              <a:t>Christina Perry</a:t>
            </a:r>
            <a:endParaRPr b="0" sz="1800"/>
          </a:p>
          <a:p>
            <a:pPr indent="457200" lvl="0" marL="0" rtl="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lang="en-US" sz="1800"/>
              <a:t>Namrata Chandrakant Kasar</a:t>
            </a:r>
            <a:endParaRPr b="0" sz="1800"/>
          </a:p>
          <a:p>
            <a:pPr indent="457200" lvl="0" marL="0" rtl="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lang="en-US" sz="1800"/>
              <a:t>Shivam Tyagi</a:t>
            </a:r>
            <a:endParaRPr b="0" sz="1800"/>
          </a:p>
        </p:txBody>
      </p:sp>
      <p:pic>
        <p:nvPicPr>
          <p:cNvPr id="42" name="Google Shape;42;p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78750" y="4169025"/>
            <a:ext cx="1828800" cy="1828800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1"/>
          <p:cNvSpPr txBox="1"/>
          <p:nvPr/>
        </p:nvSpPr>
        <p:spPr>
          <a:xfrm>
            <a:off x="1134825" y="1529475"/>
            <a:ext cx="7410600" cy="12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3200">
                <a:solidFill>
                  <a:srgbClr val="3E9920"/>
                </a:solidFill>
              </a:rPr>
              <a:t>UX Analysis of Uber Eats Mobile App</a:t>
            </a:r>
            <a:endParaRPr b="1" sz="3200">
              <a:solidFill>
                <a:srgbClr val="3E9920"/>
              </a:solidFill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2400"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400"/>
              <a:t>Team: Sappers</a:t>
            </a:r>
            <a:endParaRPr sz="2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6486697b80_0_10"/>
          <p:cNvSpPr txBox="1"/>
          <p:nvPr>
            <p:ph type="title"/>
          </p:nvPr>
        </p:nvSpPr>
        <p:spPr>
          <a:xfrm>
            <a:off x="838200" y="138875"/>
            <a:ext cx="7467600" cy="717600"/>
          </a:xfrm>
          <a:prstGeom prst="rect">
            <a:avLst/>
          </a:prstGeom>
        </p:spPr>
        <p:txBody>
          <a:bodyPr anchorCtr="0" anchor="ctr" bIns="44450" lIns="90475" spcFirstLastPara="1" rIns="90475" wrap="square" tIns="44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/>
              <a:t>User Profiling</a:t>
            </a:r>
            <a:r>
              <a:rPr lang="en-US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Persona 1 - Robert smith</a:t>
            </a:r>
            <a:endParaRPr sz="2400"/>
          </a:p>
        </p:txBody>
      </p:sp>
      <p:pic>
        <p:nvPicPr>
          <p:cNvPr id="111" name="Google Shape;111;g6486697b80_0_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1272175"/>
            <a:ext cx="8534400" cy="503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64c5595a87_0_0"/>
          <p:cNvSpPr txBox="1"/>
          <p:nvPr>
            <p:ph type="title"/>
          </p:nvPr>
        </p:nvSpPr>
        <p:spPr>
          <a:xfrm>
            <a:off x="1066800" y="76200"/>
            <a:ext cx="7467600" cy="717600"/>
          </a:xfrm>
          <a:prstGeom prst="rect">
            <a:avLst/>
          </a:prstGeom>
        </p:spPr>
        <p:txBody>
          <a:bodyPr anchorCtr="0" anchor="ctr" bIns="44450" lIns="90475" spcFirstLastPara="1" rIns="90475" wrap="square" tIns="44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Persona 1 - Robert smith</a:t>
            </a:r>
            <a:endParaRPr/>
          </a:p>
        </p:txBody>
      </p:sp>
      <p:sp>
        <p:nvSpPr>
          <p:cNvPr id="117" name="Google Shape;117;g64c5595a87_0_0"/>
          <p:cNvSpPr/>
          <p:nvPr/>
        </p:nvSpPr>
        <p:spPr>
          <a:xfrm>
            <a:off x="534688" y="2760500"/>
            <a:ext cx="1658700" cy="7059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Now 12:30pm. Meeting at 2pm. long line at company cafeteria. </a:t>
            </a:r>
            <a:endParaRPr sz="1200"/>
          </a:p>
        </p:txBody>
      </p:sp>
      <p:sp>
        <p:nvSpPr>
          <p:cNvPr id="118" name="Google Shape;118;g64c5595a87_0_0"/>
          <p:cNvSpPr txBox="1"/>
          <p:nvPr/>
        </p:nvSpPr>
        <p:spPr>
          <a:xfrm>
            <a:off x="405388" y="1537100"/>
            <a:ext cx="1917300" cy="122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/>
              <a:t>“I am hungry but I don't want waiting the long line”</a:t>
            </a:r>
            <a:endParaRPr i="1"/>
          </a:p>
        </p:txBody>
      </p:sp>
      <p:sp>
        <p:nvSpPr>
          <p:cNvPr id="119" name="Google Shape;119;g64c5595a87_0_0"/>
          <p:cNvSpPr/>
          <p:nvPr/>
        </p:nvSpPr>
        <p:spPr>
          <a:xfrm>
            <a:off x="2285013" y="2978150"/>
            <a:ext cx="300900" cy="270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59BD5A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9BD5A"/>
              </a:solidFill>
            </a:endParaRPr>
          </a:p>
        </p:txBody>
      </p:sp>
      <p:sp>
        <p:nvSpPr>
          <p:cNvPr id="120" name="Google Shape;120;g64c5595a87_0_0"/>
          <p:cNvSpPr/>
          <p:nvPr/>
        </p:nvSpPr>
        <p:spPr>
          <a:xfrm>
            <a:off x="2677538" y="2760500"/>
            <a:ext cx="1658700" cy="7059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Open the uber eat app.</a:t>
            </a:r>
            <a:endParaRPr sz="1200"/>
          </a:p>
        </p:txBody>
      </p:sp>
      <p:sp>
        <p:nvSpPr>
          <p:cNvPr id="121" name="Google Shape;121;g64c5595a87_0_0"/>
          <p:cNvSpPr/>
          <p:nvPr/>
        </p:nvSpPr>
        <p:spPr>
          <a:xfrm>
            <a:off x="6880038" y="2760500"/>
            <a:ext cx="1658700" cy="7059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Choose a restaurant - fast food</a:t>
            </a:r>
            <a:endParaRPr sz="1200"/>
          </a:p>
        </p:txBody>
      </p:sp>
      <p:sp>
        <p:nvSpPr>
          <p:cNvPr id="122" name="Google Shape;122;g64c5595a87_0_0"/>
          <p:cNvSpPr/>
          <p:nvPr/>
        </p:nvSpPr>
        <p:spPr>
          <a:xfrm>
            <a:off x="4407063" y="2978150"/>
            <a:ext cx="300900" cy="270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59BD5A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9BD5A"/>
              </a:solidFill>
            </a:endParaRPr>
          </a:p>
        </p:txBody>
      </p:sp>
      <p:sp>
        <p:nvSpPr>
          <p:cNvPr id="123" name="Google Shape;123;g64c5595a87_0_0"/>
          <p:cNvSpPr/>
          <p:nvPr/>
        </p:nvSpPr>
        <p:spPr>
          <a:xfrm>
            <a:off x="4778788" y="2760500"/>
            <a:ext cx="1658700" cy="7059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Enter location - lobby of the building</a:t>
            </a:r>
            <a:endParaRPr sz="1200"/>
          </a:p>
        </p:txBody>
      </p:sp>
      <p:sp>
        <p:nvSpPr>
          <p:cNvPr id="124" name="Google Shape;124;g64c5595a87_0_0"/>
          <p:cNvSpPr/>
          <p:nvPr/>
        </p:nvSpPr>
        <p:spPr>
          <a:xfrm>
            <a:off x="6508313" y="2978150"/>
            <a:ext cx="300900" cy="270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59BD5A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9BD5A"/>
              </a:solidFill>
            </a:endParaRPr>
          </a:p>
        </p:txBody>
      </p:sp>
      <p:sp>
        <p:nvSpPr>
          <p:cNvPr id="125" name="Google Shape;125;g64c5595a87_0_0"/>
          <p:cNvSpPr/>
          <p:nvPr/>
        </p:nvSpPr>
        <p:spPr>
          <a:xfrm rot="5400000">
            <a:off x="7558938" y="3562850"/>
            <a:ext cx="300900" cy="270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59BD5A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9BD5A"/>
              </a:solidFill>
            </a:endParaRPr>
          </a:p>
        </p:txBody>
      </p:sp>
      <p:sp>
        <p:nvSpPr>
          <p:cNvPr id="126" name="Google Shape;126;g64c5595a87_0_0"/>
          <p:cNvSpPr txBox="1"/>
          <p:nvPr/>
        </p:nvSpPr>
        <p:spPr>
          <a:xfrm>
            <a:off x="2527438" y="1537100"/>
            <a:ext cx="1917300" cy="122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/>
              <a:t>“I want to order a fast food delivery. It is quick and I can save time to preparing the 2pm meeting” </a:t>
            </a:r>
            <a:endParaRPr i="1"/>
          </a:p>
        </p:txBody>
      </p:sp>
      <p:sp>
        <p:nvSpPr>
          <p:cNvPr id="127" name="Google Shape;127;g64c5595a87_0_0"/>
          <p:cNvSpPr txBox="1"/>
          <p:nvPr/>
        </p:nvSpPr>
        <p:spPr>
          <a:xfrm>
            <a:off x="4649488" y="1537100"/>
            <a:ext cx="1917300" cy="122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/>
              <a:t>“It is so convenient”</a:t>
            </a:r>
            <a:endParaRPr i="1"/>
          </a:p>
        </p:txBody>
      </p:sp>
      <p:sp>
        <p:nvSpPr>
          <p:cNvPr id="128" name="Google Shape;128;g64c5595a87_0_0"/>
          <p:cNvSpPr txBox="1"/>
          <p:nvPr/>
        </p:nvSpPr>
        <p:spPr>
          <a:xfrm>
            <a:off x="6771538" y="1537100"/>
            <a:ext cx="1917300" cy="122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/>
              <a:t>“It is not the best food but fast”</a:t>
            </a:r>
            <a:endParaRPr i="1"/>
          </a:p>
        </p:txBody>
      </p:sp>
      <p:sp>
        <p:nvSpPr>
          <p:cNvPr id="129" name="Google Shape;129;g64c5595a87_0_0"/>
          <p:cNvSpPr/>
          <p:nvPr/>
        </p:nvSpPr>
        <p:spPr>
          <a:xfrm>
            <a:off x="6950613" y="3966200"/>
            <a:ext cx="1658700" cy="7059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Enter deliver time - ASAP</a:t>
            </a:r>
            <a:endParaRPr sz="1200"/>
          </a:p>
        </p:txBody>
      </p:sp>
      <p:sp>
        <p:nvSpPr>
          <p:cNvPr id="130" name="Google Shape;130;g64c5595a87_0_0"/>
          <p:cNvSpPr/>
          <p:nvPr/>
        </p:nvSpPr>
        <p:spPr>
          <a:xfrm rot="10800000">
            <a:off x="6558088" y="4183850"/>
            <a:ext cx="300900" cy="270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59BD5A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9BD5A"/>
              </a:solidFill>
            </a:endParaRPr>
          </a:p>
        </p:txBody>
      </p:sp>
      <p:sp>
        <p:nvSpPr>
          <p:cNvPr id="131" name="Google Shape;131;g64c5595a87_0_0"/>
          <p:cNvSpPr/>
          <p:nvPr/>
        </p:nvSpPr>
        <p:spPr>
          <a:xfrm>
            <a:off x="4807763" y="3966200"/>
            <a:ext cx="1658700" cy="7059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Receive the notification - the food is close</a:t>
            </a:r>
            <a:endParaRPr sz="1200"/>
          </a:p>
        </p:txBody>
      </p:sp>
      <p:sp>
        <p:nvSpPr>
          <p:cNvPr id="132" name="Google Shape;132;g64c5595a87_0_0"/>
          <p:cNvSpPr/>
          <p:nvPr/>
        </p:nvSpPr>
        <p:spPr>
          <a:xfrm>
            <a:off x="605263" y="3966200"/>
            <a:ext cx="1658700" cy="7059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Notification - Open the app tips and rate</a:t>
            </a:r>
            <a:endParaRPr sz="1200"/>
          </a:p>
        </p:txBody>
      </p:sp>
      <p:sp>
        <p:nvSpPr>
          <p:cNvPr id="133" name="Google Shape;133;g64c5595a87_0_0"/>
          <p:cNvSpPr/>
          <p:nvPr/>
        </p:nvSpPr>
        <p:spPr>
          <a:xfrm rot="10800000">
            <a:off x="4436038" y="4183850"/>
            <a:ext cx="300900" cy="270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59BD5A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9BD5A"/>
              </a:solidFill>
            </a:endParaRPr>
          </a:p>
        </p:txBody>
      </p:sp>
      <p:sp>
        <p:nvSpPr>
          <p:cNvPr id="134" name="Google Shape;134;g64c5595a87_0_0"/>
          <p:cNvSpPr/>
          <p:nvPr/>
        </p:nvSpPr>
        <p:spPr>
          <a:xfrm>
            <a:off x="2706513" y="3966200"/>
            <a:ext cx="1658700" cy="7059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Received food and enjoy</a:t>
            </a:r>
            <a:endParaRPr sz="1200"/>
          </a:p>
        </p:txBody>
      </p:sp>
      <p:sp>
        <p:nvSpPr>
          <p:cNvPr id="135" name="Google Shape;135;g64c5595a87_0_0"/>
          <p:cNvSpPr/>
          <p:nvPr/>
        </p:nvSpPr>
        <p:spPr>
          <a:xfrm rot="10800000">
            <a:off x="2334788" y="4183850"/>
            <a:ext cx="300900" cy="270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59BD5A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9BD5A"/>
              </a:solidFill>
            </a:endParaRPr>
          </a:p>
        </p:txBody>
      </p:sp>
      <p:sp>
        <p:nvSpPr>
          <p:cNvPr id="136" name="Google Shape;136;g64c5595a87_0_0"/>
          <p:cNvSpPr txBox="1"/>
          <p:nvPr/>
        </p:nvSpPr>
        <p:spPr>
          <a:xfrm>
            <a:off x="6821313" y="4672100"/>
            <a:ext cx="1917300" cy="12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/>
              <a:t>“Cool, the food is coming in 10-20 minutes”</a:t>
            </a:r>
            <a:endParaRPr i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</p:txBody>
      </p:sp>
      <p:sp>
        <p:nvSpPr>
          <p:cNvPr id="137" name="Google Shape;137;g64c5595a87_0_0"/>
          <p:cNvSpPr txBox="1"/>
          <p:nvPr/>
        </p:nvSpPr>
        <p:spPr>
          <a:xfrm>
            <a:off x="4699263" y="4672100"/>
            <a:ext cx="1917300" cy="12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/>
              <a:t>“I am getting ready to the lobby”</a:t>
            </a:r>
            <a:endParaRPr i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</p:txBody>
      </p:sp>
      <p:sp>
        <p:nvSpPr>
          <p:cNvPr id="138" name="Google Shape;138;g64c5595a87_0_0"/>
          <p:cNvSpPr txBox="1"/>
          <p:nvPr/>
        </p:nvSpPr>
        <p:spPr>
          <a:xfrm>
            <a:off x="2558338" y="4672100"/>
            <a:ext cx="1917300" cy="12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/>
              <a:t>“Similar food at cafeteria but no waiting”</a:t>
            </a:r>
            <a:endParaRPr i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</p:txBody>
      </p:sp>
      <p:sp>
        <p:nvSpPr>
          <p:cNvPr id="139" name="Google Shape;139;g64c5595a87_0_0"/>
          <p:cNvSpPr txBox="1"/>
          <p:nvPr/>
        </p:nvSpPr>
        <p:spPr>
          <a:xfrm>
            <a:off x="455163" y="4672100"/>
            <a:ext cx="1917300" cy="12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/>
              <a:t>“Tips and rate just in few clicks. It is easy!”</a:t>
            </a:r>
            <a:endParaRPr i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64c5595a87_0_34"/>
          <p:cNvSpPr txBox="1"/>
          <p:nvPr>
            <p:ph type="title"/>
          </p:nvPr>
        </p:nvSpPr>
        <p:spPr>
          <a:xfrm>
            <a:off x="1066800" y="76200"/>
            <a:ext cx="7467600" cy="717600"/>
          </a:xfrm>
          <a:prstGeom prst="rect">
            <a:avLst/>
          </a:prstGeom>
        </p:spPr>
        <p:txBody>
          <a:bodyPr anchorCtr="0" anchor="ctr" bIns="44450" lIns="90475" spcFirstLastPara="1" rIns="90475" wrap="square" tIns="44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Persona 2 - Maria Garcia</a:t>
            </a:r>
            <a:endParaRPr/>
          </a:p>
        </p:txBody>
      </p:sp>
      <p:pic>
        <p:nvPicPr>
          <p:cNvPr id="145" name="Google Shape;145;g64c5595a87_0_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1309800"/>
            <a:ext cx="8534400" cy="503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64c5595a87_0_5"/>
          <p:cNvSpPr txBox="1"/>
          <p:nvPr>
            <p:ph type="title"/>
          </p:nvPr>
        </p:nvSpPr>
        <p:spPr>
          <a:xfrm>
            <a:off x="1066800" y="76200"/>
            <a:ext cx="7467600" cy="717600"/>
          </a:xfrm>
          <a:prstGeom prst="rect">
            <a:avLst/>
          </a:prstGeom>
        </p:spPr>
        <p:txBody>
          <a:bodyPr anchorCtr="0" anchor="ctr" bIns="44450" lIns="90475" spcFirstLastPara="1" rIns="90475" wrap="square" tIns="44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Persona 2 </a:t>
            </a:r>
            <a:r>
              <a:rPr lang="en-US"/>
              <a:t>- Maria Garcia</a:t>
            </a:r>
            <a:endParaRPr/>
          </a:p>
        </p:txBody>
      </p:sp>
      <p:sp>
        <p:nvSpPr>
          <p:cNvPr id="151" name="Google Shape;151;g64c5595a87_0_5"/>
          <p:cNvSpPr/>
          <p:nvPr/>
        </p:nvSpPr>
        <p:spPr>
          <a:xfrm>
            <a:off x="534675" y="2849325"/>
            <a:ext cx="1658700" cy="7059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Now 6pm. Just off work. </a:t>
            </a:r>
            <a:endParaRPr sz="1200"/>
          </a:p>
        </p:txBody>
      </p:sp>
      <p:sp>
        <p:nvSpPr>
          <p:cNvPr id="152" name="Google Shape;152;g64c5595a87_0_5"/>
          <p:cNvSpPr txBox="1"/>
          <p:nvPr/>
        </p:nvSpPr>
        <p:spPr>
          <a:xfrm>
            <a:off x="405375" y="1625925"/>
            <a:ext cx="1917300" cy="122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/>
              <a:t>“I am ready to pick up my lovely kids and no time to cook”</a:t>
            </a:r>
            <a:endParaRPr i="1"/>
          </a:p>
        </p:txBody>
      </p:sp>
      <p:sp>
        <p:nvSpPr>
          <p:cNvPr id="153" name="Google Shape;153;g64c5595a87_0_5"/>
          <p:cNvSpPr/>
          <p:nvPr/>
        </p:nvSpPr>
        <p:spPr>
          <a:xfrm>
            <a:off x="2285000" y="3066975"/>
            <a:ext cx="300900" cy="270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59BD5A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9BD5A"/>
              </a:solidFill>
            </a:endParaRPr>
          </a:p>
        </p:txBody>
      </p:sp>
      <p:sp>
        <p:nvSpPr>
          <p:cNvPr id="154" name="Google Shape;154;g64c5595a87_0_5"/>
          <p:cNvSpPr/>
          <p:nvPr/>
        </p:nvSpPr>
        <p:spPr>
          <a:xfrm>
            <a:off x="2677525" y="2849325"/>
            <a:ext cx="1658700" cy="7059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Open the uber eat app.</a:t>
            </a:r>
            <a:endParaRPr sz="1200"/>
          </a:p>
        </p:txBody>
      </p:sp>
      <p:sp>
        <p:nvSpPr>
          <p:cNvPr id="155" name="Google Shape;155;g64c5595a87_0_5"/>
          <p:cNvSpPr/>
          <p:nvPr/>
        </p:nvSpPr>
        <p:spPr>
          <a:xfrm>
            <a:off x="6880025" y="2849325"/>
            <a:ext cx="1658700" cy="7059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Choose a restaurant - healthy food</a:t>
            </a:r>
            <a:endParaRPr sz="1200"/>
          </a:p>
        </p:txBody>
      </p:sp>
      <p:sp>
        <p:nvSpPr>
          <p:cNvPr id="156" name="Google Shape;156;g64c5595a87_0_5"/>
          <p:cNvSpPr/>
          <p:nvPr/>
        </p:nvSpPr>
        <p:spPr>
          <a:xfrm>
            <a:off x="4407050" y="3066975"/>
            <a:ext cx="300900" cy="270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59BD5A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9BD5A"/>
              </a:solidFill>
            </a:endParaRPr>
          </a:p>
        </p:txBody>
      </p:sp>
      <p:sp>
        <p:nvSpPr>
          <p:cNvPr id="157" name="Google Shape;157;g64c5595a87_0_5"/>
          <p:cNvSpPr/>
          <p:nvPr/>
        </p:nvSpPr>
        <p:spPr>
          <a:xfrm>
            <a:off x="4778775" y="2849325"/>
            <a:ext cx="1658700" cy="7059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Enter location - my house</a:t>
            </a:r>
            <a:endParaRPr sz="1200"/>
          </a:p>
        </p:txBody>
      </p:sp>
      <p:sp>
        <p:nvSpPr>
          <p:cNvPr id="158" name="Google Shape;158;g64c5595a87_0_5"/>
          <p:cNvSpPr/>
          <p:nvPr/>
        </p:nvSpPr>
        <p:spPr>
          <a:xfrm>
            <a:off x="6508300" y="3066975"/>
            <a:ext cx="300900" cy="270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59BD5A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9BD5A"/>
              </a:solidFill>
            </a:endParaRPr>
          </a:p>
        </p:txBody>
      </p:sp>
      <p:sp>
        <p:nvSpPr>
          <p:cNvPr id="159" name="Google Shape;159;g64c5595a87_0_5"/>
          <p:cNvSpPr/>
          <p:nvPr/>
        </p:nvSpPr>
        <p:spPr>
          <a:xfrm rot="5400000">
            <a:off x="7558925" y="3651675"/>
            <a:ext cx="300900" cy="270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59BD5A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9BD5A"/>
              </a:solidFill>
            </a:endParaRPr>
          </a:p>
        </p:txBody>
      </p:sp>
      <p:sp>
        <p:nvSpPr>
          <p:cNvPr id="160" name="Google Shape;160;g64c5595a87_0_5"/>
          <p:cNvSpPr txBox="1"/>
          <p:nvPr/>
        </p:nvSpPr>
        <p:spPr>
          <a:xfrm>
            <a:off x="2527425" y="1625925"/>
            <a:ext cx="1917300" cy="122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/>
              <a:t>“By the time I get back home food is ready for my whole family ” </a:t>
            </a:r>
            <a:endParaRPr i="1"/>
          </a:p>
        </p:txBody>
      </p:sp>
      <p:sp>
        <p:nvSpPr>
          <p:cNvPr id="161" name="Google Shape;161;g64c5595a87_0_5"/>
          <p:cNvSpPr txBox="1"/>
          <p:nvPr/>
        </p:nvSpPr>
        <p:spPr>
          <a:xfrm>
            <a:off x="4649475" y="1625925"/>
            <a:ext cx="1917300" cy="122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/>
              <a:t>“I will be at house in an hour”</a:t>
            </a:r>
            <a:endParaRPr i="1"/>
          </a:p>
        </p:txBody>
      </p:sp>
      <p:sp>
        <p:nvSpPr>
          <p:cNvPr id="162" name="Google Shape;162;g64c5595a87_0_5"/>
          <p:cNvSpPr txBox="1"/>
          <p:nvPr/>
        </p:nvSpPr>
        <p:spPr>
          <a:xfrm>
            <a:off x="6771525" y="1625925"/>
            <a:ext cx="1917300" cy="122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/>
              <a:t>“My family need healthy food”</a:t>
            </a:r>
            <a:endParaRPr i="1"/>
          </a:p>
        </p:txBody>
      </p:sp>
      <p:sp>
        <p:nvSpPr>
          <p:cNvPr id="163" name="Google Shape;163;g64c5595a87_0_5"/>
          <p:cNvSpPr/>
          <p:nvPr/>
        </p:nvSpPr>
        <p:spPr>
          <a:xfrm>
            <a:off x="6950600" y="4055025"/>
            <a:ext cx="1658700" cy="7059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Enter deliver time - 8:30pm</a:t>
            </a:r>
            <a:endParaRPr sz="1200"/>
          </a:p>
        </p:txBody>
      </p:sp>
      <p:sp>
        <p:nvSpPr>
          <p:cNvPr id="164" name="Google Shape;164;g64c5595a87_0_5"/>
          <p:cNvSpPr/>
          <p:nvPr/>
        </p:nvSpPr>
        <p:spPr>
          <a:xfrm rot="10800000">
            <a:off x="6558075" y="4272675"/>
            <a:ext cx="300900" cy="270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59BD5A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9BD5A"/>
              </a:solidFill>
            </a:endParaRPr>
          </a:p>
        </p:txBody>
      </p:sp>
      <p:sp>
        <p:nvSpPr>
          <p:cNvPr id="165" name="Google Shape;165;g64c5595a87_0_5"/>
          <p:cNvSpPr/>
          <p:nvPr/>
        </p:nvSpPr>
        <p:spPr>
          <a:xfrm>
            <a:off x="4807750" y="4055025"/>
            <a:ext cx="1658700" cy="7059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Receive the notification - the food is close</a:t>
            </a:r>
            <a:endParaRPr sz="1200"/>
          </a:p>
        </p:txBody>
      </p:sp>
      <p:sp>
        <p:nvSpPr>
          <p:cNvPr id="166" name="Google Shape;166;g64c5595a87_0_5"/>
          <p:cNvSpPr/>
          <p:nvPr/>
        </p:nvSpPr>
        <p:spPr>
          <a:xfrm>
            <a:off x="605250" y="4055025"/>
            <a:ext cx="1658700" cy="7059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Notification - Open the app tips and rate</a:t>
            </a:r>
            <a:endParaRPr sz="1200"/>
          </a:p>
        </p:txBody>
      </p:sp>
      <p:sp>
        <p:nvSpPr>
          <p:cNvPr id="167" name="Google Shape;167;g64c5595a87_0_5"/>
          <p:cNvSpPr/>
          <p:nvPr/>
        </p:nvSpPr>
        <p:spPr>
          <a:xfrm rot="10800000">
            <a:off x="4436025" y="4272675"/>
            <a:ext cx="300900" cy="270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59BD5A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9BD5A"/>
              </a:solidFill>
            </a:endParaRPr>
          </a:p>
        </p:txBody>
      </p:sp>
      <p:sp>
        <p:nvSpPr>
          <p:cNvPr id="168" name="Google Shape;168;g64c5595a87_0_5"/>
          <p:cNvSpPr/>
          <p:nvPr/>
        </p:nvSpPr>
        <p:spPr>
          <a:xfrm>
            <a:off x="2706500" y="4055025"/>
            <a:ext cx="1658700" cy="7059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Received food and family enjoy</a:t>
            </a:r>
            <a:endParaRPr sz="1200"/>
          </a:p>
        </p:txBody>
      </p:sp>
      <p:sp>
        <p:nvSpPr>
          <p:cNvPr id="169" name="Google Shape;169;g64c5595a87_0_5"/>
          <p:cNvSpPr/>
          <p:nvPr/>
        </p:nvSpPr>
        <p:spPr>
          <a:xfrm rot="10800000">
            <a:off x="2334775" y="4272675"/>
            <a:ext cx="300900" cy="270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59BD5A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9BD5A"/>
              </a:solidFill>
            </a:endParaRPr>
          </a:p>
        </p:txBody>
      </p:sp>
      <p:sp>
        <p:nvSpPr>
          <p:cNvPr id="170" name="Google Shape;170;g64c5595a87_0_5"/>
          <p:cNvSpPr txBox="1"/>
          <p:nvPr/>
        </p:nvSpPr>
        <p:spPr>
          <a:xfrm>
            <a:off x="6821300" y="4760925"/>
            <a:ext cx="1917300" cy="12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/>
              <a:t>“I need schedule a delay food delivery”</a:t>
            </a:r>
            <a:endParaRPr i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</p:txBody>
      </p:sp>
      <p:sp>
        <p:nvSpPr>
          <p:cNvPr id="171" name="Google Shape;171;g64c5595a87_0_5"/>
          <p:cNvSpPr txBox="1"/>
          <p:nvPr/>
        </p:nvSpPr>
        <p:spPr>
          <a:xfrm>
            <a:off x="4699250" y="4760925"/>
            <a:ext cx="1917300" cy="12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/>
              <a:t>“I am cleaning the table and let family ready for the food coming”</a:t>
            </a:r>
            <a:endParaRPr i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</p:txBody>
      </p:sp>
      <p:sp>
        <p:nvSpPr>
          <p:cNvPr id="172" name="Google Shape;172;g64c5595a87_0_5"/>
          <p:cNvSpPr txBox="1"/>
          <p:nvPr/>
        </p:nvSpPr>
        <p:spPr>
          <a:xfrm>
            <a:off x="2558325" y="4760925"/>
            <a:ext cx="1917300" cy="12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/>
              <a:t>“Delivery to door it is convenient”</a:t>
            </a:r>
            <a:endParaRPr i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</p:txBody>
      </p:sp>
      <p:sp>
        <p:nvSpPr>
          <p:cNvPr id="173" name="Google Shape;173;g64c5595a87_0_5"/>
          <p:cNvSpPr txBox="1"/>
          <p:nvPr/>
        </p:nvSpPr>
        <p:spPr>
          <a:xfrm>
            <a:off x="455150" y="4760925"/>
            <a:ext cx="1917300" cy="12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/>
              <a:t>“Tips and rate just in few clicks. It is easy!”</a:t>
            </a:r>
            <a:endParaRPr i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64c5595a87_0_46"/>
          <p:cNvSpPr txBox="1"/>
          <p:nvPr>
            <p:ph type="title"/>
          </p:nvPr>
        </p:nvSpPr>
        <p:spPr>
          <a:xfrm>
            <a:off x="1066800" y="76200"/>
            <a:ext cx="7467600" cy="717600"/>
          </a:xfrm>
          <a:prstGeom prst="rect">
            <a:avLst/>
          </a:prstGeom>
        </p:spPr>
        <p:txBody>
          <a:bodyPr anchorCtr="0" anchor="ctr" bIns="44450" lIns="90475" spcFirstLastPara="1" rIns="90475" wrap="square" tIns="44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Persona 3 - Patricia Johnson</a:t>
            </a:r>
            <a:endParaRPr/>
          </a:p>
        </p:txBody>
      </p:sp>
      <p:pic>
        <p:nvPicPr>
          <p:cNvPr id="179" name="Google Shape;179;g64c5595a87_0_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1284725"/>
            <a:ext cx="8534400" cy="503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64c5595a87_0_41"/>
          <p:cNvSpPr txBox="1"/>
          <p:nvPr>
            <p:ph type="title"/>
          </p:nvPr>
        </p:nvSpPr>
        <p:spPr>
          <a:xfrm>
            <a:off x="1066800" y="76200"/>
            <a:ext cx="7467600" cy="717600"/>
          </a:xfrm>
          <a:prstGeom prst="rect">
            <a:avLst/>
          </a:prstGeom>
        </p:spPr>
        <p:txBody>
          <a:bodyPr anchorCtr="0" anchor="ctr" bIns="44450" lIns="90475" spcFirstLastPara="1" rIns="90475" wrap="square" tIns="44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Persona 3 - Patricia Johnson</a:t>
            </a:r>
            <a:endParaRPr/>
          </a:p>
        </p:txBody>
      </p:sp>
      <p:sp>
        <p:nvSpPr>
          <p:cNvPr id="185" name="Google Shape;185;g64c5595a87_0_41"/>
          <p:cNvSpPr/>
          <p:nvPr/>
        </p:nvSpPr>
        <p:spPr>
          <a:xfrm>
            <a:off x="534675" y="2735425"/>
            <a:ext cx="1658700" cy="7059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Now 12. Lunch break starts. </a:t>
            </a:r>
            <a:endParaRPr sz="1200"/>
          </a:p>
        </p:txBody>
      </p:sp>
      <p:sp>
        <p:nvSpPr>
          <p:cNvPr id="186" name="Google Shape;186;g64c5595a87_0_41"/>
          <p:cNvSpPr txBox="1"/>
          <p:nvPr/>
        </p:nvSpPr>
        <p:spPr>
          <a:xfrm>
            <a:off x="405375" y="1512025"/>
            <a:ext cx="1917300" cy="122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/>
              <a:t>“I want to eat something different and delicious without waiting in the line”</a:t>
            </a:r>
            <a:endParaRPr i="1"/>
          </a:p>
        </p:txBody>
      </p:sp>
      <p:sp>
        <p:nvSpPr>
          <p:cNvPr id="187" name="Google Shape;187;g64c5595a87_0_41"/>
          <p:cNvSpPr/>
          <p:nvPr/>
        </p:nvSpPr>
        <p:spPr>
          <a:xfrm>
            <a:off x="2285000" y="2953075"/>
            <a:ext cx="300900" cy="270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59BD5A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9BD5A"/>
              </a:solidFill>
            </a:endParaRPr>
          </a:p>
        </p:txBody>
      </p:sp>
      <p:sp>
        <p:nvSpPr>
          <p:cNvPr id="188" name="Google Shape;188;g64c5595a87_0_41"/>
          <p:cNvSpPr/>
          <p:nvPr/>
        </p:nvSpPr>
        <p:spPr>
          <a:xfrm>
            <a:off x="2677525" y="2735425"/>
            <a:ext cx="1658700" cy="7059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Open the uber eat app.</a:t>
            </a:r>
            <a:endParaRPr sz="1200"/>
          </a:p>
        </p:txBody>
      </p:sp>
      <p:sp>
        <p:nvSpPr>
          <p:cNvPr id="189" name="Google Shape;189;g64c5595a87_0_41"/>
          <p:cNvSpPr/>
          <p:nvPr/>
        </p:nvSpPr>
        <p:spPr>
          <a:xfrm>
            <a:off x="6880025" y="2735425"/>
            <a:ext cx="1658700" cy="7059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Choose a restaurant - fancy one</a:t>
            </a:r>
            <a:endParaRPr sz="1200"/>
          </a:p>
        </p:txBody>
      </p:sp>
      <p:sp>
        <p:nvSpPr>
          <p:cNvPr id="190" name="Google Shape;190;g64c5595a87_0_41"/>
          <p:cNvSpPr/>
          <p:nvPr/>
        </p:nvSpPr>
        <p:spPr>
          <a:xfrm>
            <a:off x="4407050" y="2953075"/>
            <a:ext cx="300900" cy="270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59BD5A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9BD5A"/>
              </a:solidFill>
            </a:endParaRPr>
          </a:p>
        </p:txBody>
      </p:sp>
      <p:sp>
        <p:nvSpPr>
          <p:cNvPr id="191" name="Google Shape;191;g64c5595a87_0_41"/>
          <p:cNvSpPr/>
          <p:nvPr/>
        </p:nvSpPr>
        <p:spPr>
          <a:xfrm>
            <a:off x="4778775" y="2735425"/>
            <a:ext cx="1658700" cy="7059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Enter location - front door of the building</a:t>
            </a:r>
            <a:endParaRPr sz="1200"/>
          </a:p>
        </p:txBody>
      </p:sp>
      <p:sp>
        <p:nvSpPr>
          <p:cNvPr id="192" name="Google Shape;192;g64c5595a87_0_41"/>
          <p:cNvSpPr/>
          <p:nvPr/>
        </p:nvSpPr>
        <p:spPr>
          <a:xfrm>
            <a:off x="6508300" y="2953075"/>
            <a:ext cx="300900" cy="270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59BD5A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9BD5A"/>
              </a:solidFill>
            </a:endParaRPr>
          </a:p>
        </p:txBody>
      </p:sp>
      <p:sp>
        <p:nvSpPr>
          <p:cNvPr id="193" name="Google Shape;193;g64c5595a87_0_41"/>
          <p:cNvSpPr/>
          <p:nvPr/>
        </p:nvSpPr>
        <p:spPr>
          <a:xfrm rot="5400000">
            <a:off x="7558925" y="3537775"/>
            <a:ext cx="300900" cy="270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59BD5A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9BD5A"/>
              </a:solidFill>
            </a:endParaRPr>
          </a:p>
        </p:txBody>
      </p:sp>
      <p:sp>
        <p:nvSpPr>
          <p:cNvPr id="194" name="Google Shape;194;g64c5595a87_0_41"/>
          <p:cNvSpPr txBox="1"/>
          <p:nvPr/>
        </p:nvSpPr>
        <p:spPr>
          <a:xfrm>
            <a:off x="2527425" y="1512025"/>
            <a:ext cx="1917300" cy="122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/>
              <a:t>“Nice! There are few new opening restaurants arounds” </a:t>
            </a:r>
            <a:endParaRPr i="1"/>
          </a:p>
        </p:txBody>
      </p:sp>
      <p:sp>
        <p:nvSpPr>
          <p:cNvPr id="195" name="Google Shape;195;g64c5595a87_0_41"/>
          <p:cNvSpPr txBox="1"/>
          <p:nvPr/>
        </p:nvSpPr>
        <p:spPr>
          <a:xfrm>
            <a:off x="4649475" y="1512025"/>
            <a:ext cx="1917300" cy="122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/>
              <a:t>“I can eat at park with nice breeze just outside of building”</a:t>
            </a:r>
            <a:endParaRPr i="1"/>
          </a:p>
        </p:txBody>
      </p:sp>
      <p:sp>
        <p:nvSpPr>
          <p:cNvPr id="196" name="Google Shape;196;g64c5595a87_0_41"/>
          <p:cNvSpPr txBox="1"/>
          <p:nvPr/>
        </p:nvSpPr>
        <p:spPr>
          <a:xfrm>
            <a:off x="6771525" y="1512025"/>
            <a:ext cx="1917300" cy="122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/>
              <a:t>“I love to experience something new”</a:t>
            </a:r>
            <a:endParaRPr i="1"/>
          </a:p>
        </p:txBody>
      </p:sp>
      <p:sp>
        <p:nvSpPr>
          <p:cNvPr id="197" name="Google Shape;197;g64c5595a87_0_41"/>
          <p:cNvSpPr/>
          <p:nvPr/>
        </p:nvSpPr>
        <p:spPr>
          <a:xfrm>
            <a:off x="6950600" y="3941125"/>
            <a:ext cx="1658700" cy="7059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Enter deliver time - ASAP</a:t>
            </a:r>
            <a:endParaRPr sz="1200"/>
          </a:p>
        </p:txBody>
      </p:sp>
      <p:sp>
        <p:nvSpPr>
          <p:cNvPr id="198" name="Google Shape;198;g64c5595a87_0_41"/>
          <p:cNvSpPr/>
          <p:nvPr/>
        </p:nvSpPr>
        <p:spPr>
          <a:xfrm rot="10800000">
            <a:off x="6558075" y="4158775"/>
            <a:ext cx="300900" cy="270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59BD5A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9BD5A"/>
              </a:solidFill>
            </a:endParaRPr>
          </a:p>
        </p:txBody>
      </p:sp>
      <p:sp>
        <p:nvSpPr>
          <p:cNvPr id="199" name="Google Shape;199;g64c5595a87_0_41"/>
          <p:cNvSpPr/>
          <p:nvPr/>
        </p:nvSpPr>
        <p:spPr>
          <a:xfrm>
            <a:off x="4807750" y="3941125"/>
            <a:ext cx="1658700" cy="7059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Receive the notification - the food is close</a:t>
            </a:r>
            <a:endParaRPr sz="1200"/>
          </a:p>
        </p:txBody>
      </p:sp>
      <p:sp>
        <p:nvSpPr>
          <p:cNvPr id="200" name="Google Shape;200;g64c5595a87_0_41"/>
          <p:cNvSpPr/>
          <p:nvPr/>
        </p:nvSpPr>
        <p:spPr>
          <a:xfrm>
            <a:off x="605250" y="3941125"/>
            <a:ext cx="1658700" cy="7059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Notification - Open the app tips and rate</a:t>
            </a:r>
            <a:endParaRPr sz="1200"/>
          </a:p>
        </p:txBody>
      </p:sp>
      <p:sp>
        <p:nvSpPr>
          <p:cNvPr id="201" name="Google Shape;201;g64c5595a87_0_41"/>
          <p:cNvSpPr/>
          <p:nvPr/>
        </p:nvSpPr>
        <p:spPr>
          <a:xfrm rot="10800000">
            <a:off x="4436025" y="4158775"/>
            <a:ext cx="300900" cy="270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59BD5A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9BD5A"/>
              </a:solidFill>
            </a:endParaRPr>
          </a:p>
        </p:txBody>
      </p:sp>
      <p:sp>
        <p:nvSpPr>
          <p:cNvPr id="202" name="Google Shape;202;g64c5595a87_0_41"/>
          <p:cNvSpPr/>
          <p:nvPr/>
        </p:nvSpPr>
        <p:spPr>
          <a:xfrm>
            <a:off x="2706500" y="3941125"/>
            <a:ext cx="1658700" cy="7059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Received food and enjoy</a:t>
            </a:r>
            <a:endParaRPr sz="1200"/>
          </a:p>
        </p:txBody>
      </p:sp>
      <p:sp>
        <p:nvSpPr>
          <p:cNvPr id="203" name="Google Shape;203;g64c5595a87_0_41"/>
          <p:cNvSpPr/>
          <p:nvPr/>
        </p:nvSpPr>
        <p:spPr>
          <a:xfrm rot="10800000">
            <a:off x="2334775" y="4158775"/>
            <a:ext cx="300900" cy="270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59BD5A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9BD5A"/>
              </a:solidFill>
            </a:endParaRPr>
          </a:p>
        </p:txBody>
      </p:sp>
      <p:sp>
        <p:nvSpPr>
          <p:cNvPr id="204" name="Google Shape;204;g64c5595a87_0_41"/>
          <p:cNvSpPr txBox="1"/>
          <p:nvPr/>
        </p:nvSpPr>
        <p:spPr>
          <a:xfrm>
            <a:off x="6821300" y="4647025"/>
            <a:ext cx="1917300" cy="12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/>
              <a:t>“The food is coming in 30-45 minutes, it is not too bad”</a:t>
            </a:r>
            <a:endParaRPr i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</p:txBody>
      </p:sp>
      <p:sp>
        <p:nvSpPr>
          <p:cNvPr id="205" name="Google Shape;205;g64c5595a87_0_41"/>
          <p:cNvSpPr txBox="1"/>
          <p:nvPr/>
        </p:nvSpPr>
        <p:spPr>
          <a:xfrm>
            <a:off x="4699250" y="4647025"/>
            <a:ext cx="1917300" cy="12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/>
              <a:t>“I am ready for the nice weather and food”</a:t>
            </a:r>
            <a:endParaRPr i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</p:txBody>
      </p:sp>
      <p:sp>
        <p:nvSpPr>
          <p:cNvPr id="206" name="Google Shape;206;g64c5595a87_0_41"/>
          <p:cNvSpPr txBox="1"/>
          <p:nvPr/>
        </p:nvSpPr>
        <p:spPr>
          <a:xfrm>
            <a:off x="2558325" y="4647025"/>
            <a:ext cx="1917300" cy="12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/>
              <a:t>“I saved up a lot time at lunch break”</a:t>
            </a:r>
            <a:endParaRPr i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</p:txBody>
      </p:sp>
      <p:sp>
        <p:nvSpPr>
          <p:cNvPr id="207" name="Google Shape;207;g64c5595a87_0_41"/>
          <p:cNvSpPr txBox="1"/>
          <p:nvPr/>
        </p:nvSpPr>
        <p:spPr>
          <a:xfrm>
            <a:off x="455150" y="4647025"/>
            <a:ext cx="1917300" cy="12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/>
              <a:t>“Tips and rate just in few clicks. It is easy!”</a:t>
            </a:r>
            <a:endParaRPr i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62238a720a_0_0"/>
          <p:cNvSpPr txBox="1"/>
          <p:nvPr>
            <p:ph type="title"/>
          </p:nvPr>
        </p:nvSpPr>
        <p:spPr>
          <a:xfrm>
            <a:off x="1066800" y="76200"/>
            <a:ext cx="7467600" cy="717600"/>
          </a:xfrm>
          <a:prstGeom prst="rect">
            <a:avLst/>
          </a:prstGeom>
        </p:spPr>
        <p:txBody>
          <a:bodyPr anchorCtr="0" anchor="ctr" bIns="44450" lIns="90475" spcFirstLastPara="1" rIns="90475" wrap="square" tIns="44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/>
              <a:t>Usability Metrics for Product Evaluation</a:t>
            </a:r>
            <a:endParaRPr i="0" sz="2400">
              <a:solidFill>
                <a:srgbClr val="3E992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g62238a720a_0_0"/>
          <p:cNvSpPr txBox="1"/>
          <p:nvPr>
            <p:ph idx="1" type="body"/>
          </p:nvPr>
        </p:nvSpPr>
        <p:spPr>
          <a:xfrm>
            <a:off x="1066800" y="1295400"/>
            <a:ext cx="7467600" cy="5029200"/>
          </a:xfrm>
          <a:prstGeom prst="rect">
            <a:avLst/>
          </a:prstGeom>
        </p:spPr>
        <p:txBody>
          <a:bodyPr anchorCtr="0" anchor="t" bIns="44450" lIns="90475" spcFirstLastPara="1" rIns="90475" wrap="square" tIns="44450">
            <a:noAutofit/>
          </a:bodyPr>
          <a:lstStyle/>
          <a:p>
            <a:pPr indent="-3429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-US" sz="1800"/>
              <a:t>Quantitative metrics</a:t>
            </a:r>
            <a:endParaRPr sz="1800"/>
          </a:p>
          <a:p>
            <a:pPr indent="-33020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/>
              <a:t>Success rate</a:t>
            </a:r>
            <a:endParaRPr sz="1600"/>
          </a:p>
          <a:p>
            <a:pPr indent="-33020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/>
              <a:t>Task duration</a:t>
            </a:r>
            <a:endParaRPr sz="1600"/>
          </a:p>
          <a:p>
            <a:pPr indent="-33020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/>
              <a:t>Number of system generated errors or crashes	</a:t>
            </a:r>
            <a:endParaRPr sz="1600"/>
          </a:p>
          <a:p>
            <a:pPr indent="0" lvl="0" marL="1371600" rtl="0" algn="just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42900" lvl="0" marL="457200" rtl="0" algn="just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800"/>
              <a:buChar char="❖"/>
            </a:pPr>
            <a:r>
              <a:rPr lang="en-US" sz="1800"/>
              <a:t>Qualitative metrics based on </a:t>
            </a:r>
            <a:r>
              <a:rPr lang="en-US" sz="1800"/>
              <a:t>Jakob Nielsen’s usability heuristics</a:t>
            </a:r>
            <a:endParaRPr sz="1800"/>
          </a:p>
          <a:p>
            <a:pPr indent="-33020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/>
              <a:t>Feedback or visibility of system status</a:t>
            </a:r>
            <a:endParaRPr sz="1600"/>
          </a:p>
          <a:p>
            <a:pPr indent="-33020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/>
              <a:t>Use of user’s language</a:t>
            </a:r>
            <a:endParaRPr sz="1600"/>
          </a:p>
          <a:p>
            <a:pPr indent="-33020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/>
              <a:t>User control and freedom</a:t>
            </a:r>
            <a:endParaRPr sz="1600"/>
          </a:p>
          <a:p>
            <a:pPr indent="-33020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/>
              <a:t>Consistency and standards</a:t>
            </a:r>
            <a:endParaRPr sz="1600"/>
          </a:p>
          <a:p>
            <a:pPr indent="-33020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/>
              <a:t>Error prevention</a:t>
            </a:r>
            <a:endParaRPr sz="1600"/>
          </a:p>
          <a:p>
            <a:pPr indent="-33020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/>
              <a:t>Recognition rather than recall</a:t>
            </a:r>
            <a:endParaRPr sz="1600"/>
          </a:p>
          <a:p>
            <a:pPr indent="-33020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/>
              <a:t>Flexibility and efficiency of use</a:t>
            </a:r>
            <a:endParaRPr sz="1600"/>
          </a:p>
          <a:p>
            <a:pPr indent="-33020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/>
              <a:t>Aesthetic and minimalist design</a:t>
            </a:r>
            <a:endParaRPr sz="1600"/>
          </a:p>
          <a:p>
            <a:pPr indent="-33020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/>
              <a:t>Error messages and error recovery</a:t>
            </a:r>
            <a:endParaRPr sz="1600"/>
          </a:p>
          <a:p>
            <a:pPr indent="-33020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/>
              <a:t>Help and documentation</a:t>
            </a:r>
            <a:endParaRPr sz="1600"/>
          </a:p>
          <a:p>
            <a:pPr indent="0" lvl="0" marL="1371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64dda6f982_0_39"/>
          <p:cNvSpPr txBox="1"/>
          <p:nvPr>
            <p:ph type="title"/>
          </p:nvPr>
        </p:nvSpPr>
        <p:spPr>
          <a:xfrm>
            <a:off x="1066800" y="76200"/>
            <a:ext cx="7467600" cy="717600"/>
          </a:xfrm>
          <a:prstGeom prst="rect">
            <a:avLst/>
          </a:prstGeom>
        </p:spPr>
        <p:txBody>
          <a:bodyPr anchorCtr="0" anchor="ctr" bIns="44450" lIns="90475" spcFirstLastPara="1" rIns="90475" wrap="square" tIns="44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/>
              <a:t>Product Evaluation Using </a:t>
            </a:r>
            <a:r>
              <a:rPr lang="en-US" sz="3000"/>
              <a:t>Usability Metrics </a:t>
            </a:r>
            <a:endParaRPr i="0" sz="2400">
              <a:solidFill>
                <a:srgbClr val="3E992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Google Shape;219;g64dda6f982_0_39"/>
          <p:cNvSpPr txBox="1"/>
          <p:nvPr>
            <p:ph idx="1" type="body"/>
          </p:nvPr>
        </p:nvSpPr>
        <p:spPr>
          <a:xfrm>
            <a:off x="1066800" y="1295400"/>
            <a:ext cx="7467600" cy="5029200"/>
          </a:xfrm>
          <a:prstGeom prst="rect">
            <a:avLst/>
          </a:prstGeom>
        </p:spPr>
        <p:txBody>
          <a:bodyPr anchorCtr="0" anchor="t" bIns="44450" lIns="90475" spcFirstLastPara="1" rIns="90475" wrap="square" tIns="44450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Quantitative metrics</a:t>
            </a:r>
            <a:endParaRPr/>
          </a:p>
          <a:p>
            <a:pPr indent="-342900" lvl="0" marL="914400" rtl="0" algn="just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10 people were asked to place orders</a:t>
            </a:r>
            <a:endParaRPr sz="1800"/>
          </a:p>
          <a:p>
            <a:pPr indent="-342900" lvl="0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Success rate - 100%</a:t>
            </a:r>
            <a:endParaRPr sz="1800"/>
          </a:p>
          <a:p>
            <a:pPr indent="-342900" lvl="0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Task duration to place orders</a:t>
            </a:r>
            <a:endParaRPr sz="1800"/>
          </a:p>
          <a:p>
            <a:pPr indent="-342900" lvl="0" marL="13716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3 users spent  two minutes approximately  </a:t>
            </a:r>
            <a:endParaRPr sz="1800"/>
          </a:p>
          <a:p>
            <a:pPr indent="-342900" lvl="0" marL="1371600" rtl="0" algn="just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4 users spent between 4 and 6 minutes. </a:t>
            </a:r>
            <a:endParaRPr sz="1800"/>
          </a:p>
          <a:p>
            <a:pPr indent="-342900" lvl="0" marL="1371600" rtl="0" algn="just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3 users spent between 8 and 10 minutes to place their order</a:t>
            </a:r>
            <a:endParaRPr sz="1800"/>
          </a:p>
          <a:p>
            <a:pPr indent="-342900" lvl="0" marL="914400" rtl="0" algn="just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3 users faced technical difficulties during the task</a:t>
            </a:r>
            <a:endParaRPr sz="1800"/>
          </a:p>
          <a:p>
            <a:pPr indent="0" lvl="0" marL="0" rtl="0" algn="just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64dda6f982_0_44"/>
          <p:cNvSpPr txBox="1"/>
          <p:nvPr>
            <p:ph type="title"/>
          </p:nvPr>
        </p:nvSpPr>
        <p:spPr>
          <a:xfrm>
            <a:off x="1066800" y="76200"/>
            <a:ext cx="7467600" cy="717600"/>
          </a:xfrm>
          <a:prstGeom prst="rect">
            <a:avLst/>
          </a:prstGeom>
        </p:spPr>
        <p:txBody>
          <a:bodyPr anchorCtr="0" anchor="ctr" bIns="44450" lIns="90475" spcFirstLastPara="1" rIns="90475" wrap="square" tIns="44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Product Evaluation Using Usability Metrics </a:t>
            </a:r>
            <a:endParaRPr/>
          </a:p>
        </p:txBody>
      </p:sp>
      <p:sp>
        <p:nvSpPr>
          <p:cNvPr id="225" name="Google Shape;225;g64dda6f982_0_44"/>
          <p:cNvSpPr txBox="1"/>
          <p:nvPr>
            <p:ph idx="1" type="body"/>
          </p:nvPr>
        </p:nvSpPr>
        <p:spPr>
          <a:xfrm>
            <a:off x="1066800" y="1295400"/>
            <a:ext cx="7467600" cy="5029200"/>
          </a:xfrm>
          <a:prstGeom prst="rect">
            <a:avLst/>
          </a:prstGeom>
        </p:spPr>
        <p:txBody>
          <a:bodyPr anchorCtr="0" anchor="t" bIns="44450" lIns="90475" spcFirstLastPara="1" rIns="90475" wrap="square" tIns="44450">
            <a:noAutofit/>
          </a:bodyPr>
          <a:lstStyle/>
          <a:p>
            <a:pPr indent="-3429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-US" sz="1800"/>
              <a:t>Qualitative metrics based on Jakob Nielsen’s usability heuristics</a:t>
            </a:r>
            <a:endParaRPr sz="1800"/>
          </a:p>
          <a:p>
            <a:pPr indent="-3429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Feedback or visibility of system status</a:t>
            </a:r>
            <a:endParaRPr sz="1800"/>
          </a:p>
          <a:p>
            <a:pPr indent="-3429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Use of user’s language</a:t>
            </a:r>
            <a:endParaRPr sz="1800"/>
          </a:p>
          <a:p>
            <a:pPr indent="-3429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User control and freedom</a:t>
            </a:r>
            <a:endParaRPr sz="1800"/>
          </a:p>
          <a:p>
            <a:pPr indent="-3429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Consistency and standards</a:t>
            </a:r>
            <a:endParaRPr sz="1800"/>
          </a:p>
          <a:p>
            <a:pPr indent="-3429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Error prevention</a:t>
            </a:r>
            <a:endParaRPr sz="1800"/>
          </a:p>
          <a:p>
            <a:pPr indent="-3429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Recognition rather than recall</a:t>
            </a:r>
            <a:endParaRPr sz="1800"/>
          </a:p>
          <a:p>
            <a:pPr indent="-3429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Flexibility and efficiency of use</a:t>
            </a:r>
            <a:endParaRPr sz="1800"/>
          </a:p>
          <a:p>
            <a:pPr indent="-3429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Aesthetic and minimalist design</a:t>
            </a:r>
            <a:endParaRPr sz="1800"/>
          </a:p>
          <a:p>
            <a:pPr indent="-3429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Error messages and error recovery</a:t>
            </a:r>
            <a:endParaRPr sz="1800"/>
          </a:p>
          <a:p>
            <a:pPr indent="-3429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Help and documentation</a:t>
            </a:r>
            <a:endParaRPr sz="18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64dda6f982_0_49"/>
          <p:cNvSpPr txBox="1"/>
          <p:nvPr>
            <p:ph type="title"/>
          </p:nvPr>
        </p:nvSpPr>
        <p:spPr>
          <a:xfrm>
            <a:off x="1066800" y="76200"/>
            <a:ext cx="7467600" cy="717600"/>
          </a:xfrm>
          <a:prstGeom prst="rect">
            <a:avLst/>
          </a:prstGeom>
        </p:spPr>
        <p:txBody>
          <a:bodyPr anchorCtr="0" anchor="ctr" bIns="44450" lIns="90475" spcFirstLastPara="1" rIns="90475" wrap="square" tIns="44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User Usability Experience Survey Results of 31 people</a:t>
            </a:r>
            <a:endParaRPr/>
          </a:p>
        </p:txBody>
      </p:sp>
      <p:sp>
        <p:nvSpPr>
          <p:cNvPr id="231" name="Google Shape;231;g64dda6f982_0_49"/>
          <p:cNvSpPr txBox="1"/>
          <p:nvPr>
            <p:ph idx="1" type="body"/>
          </p:nvPr>
        </p:nvSpPr>
        <p:spPr>
          <a:xfrm>
            <a:off x="1066800" y="1295400"/>
            <a:ext cx="7467600" cy="5029200"/>
          </a:xfrm>
          <a:prstGeom prst="rect">
            <a:avLst/>
          </a:prstGeom>
        </p:spPr>
        <p:txBody>
          <a:bodyPr anchorCtr="0" anchor="t" bIns="44450" lIns="90475" spcFirstLastPara="1" rIns="90475" wrap="square" tIns="44450">
            <a:noAutofit/>
          </a:bodyPr>
          <a:lstStyle/>
          <a:p>
            <a:pPr indent="0" lvl="0" marL="0" rtl="0" algn="l">
              <a:spcBef>
                <a:spcPts val="54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Forms response chart. Question title: Typical time you spend on Uber eats. Number of responses: 31 responses." id="232" name="Google Shape;232;g64dda6f982_0_49"/>
          <p:cNvPicPr preferRelativeResize="0"/>
          <p:nvPr/>
        </p:nvPicPr>
        <p:blipFill rotWithShape="1">
          <a:blip r:embed="rId3">
            <a:alphaModFix/>
          </a:blip>
          <a:srcRect b="0" l="0" r="11449" t="0"/>
          <a:stretch/>
        </p:blipFill>
        <p:spPr>
          <a:xfrm>
            <a:off x="1094525" y="1058100"/>
            <a:ext cx="3634225" cy="2665900"/>
          </a:xfrm>
          <a:prstGeom prst="rect">
            <a:avLst/>
          </a:prstGeom>
          <a:noFill/>
          <a:ln cap="flat" cmpd="sng" w="12700">
            <a:solidFill>
              <a:srgbClr val="59BD5A"/>
            </a:solidFill>
            <a:prstDash val="solid"/>
            <a:miter lim="8000"/>
            <a:headEnd len="sm" w="sm" type="none"/>
            <a:tailEnd len="sm" w="sm" type="none"/>
          </a:ln>
        </p:spPr>
      </p:pic>
      <p:pic>
        <p:nvPicPr>
          <p:cNvPr descr="Forms response chart. Question title: How would you rate your learning experience to use Uber eats?. Number of responses: 31 responses." id="233" name="Google Shape;233;g64dda6f982_0_49"/>
          <p:cNvPicPr preferRelativeResize="0"/>
          <p:nvPr/>
        </p:nvPicPr>
        <p:blipFill rotWithShape="1">
          <a:blip r:embed="rId4">
            <a:alphaModFix/>
          </a:blip>
          <a:srcRect b="10224" l="0" r="-3209" t="2834"/>
          <a:stretch/>
        </p:blipFill>
        <p:spPr>
          <a:xfrm>
            <a:off x="4728750" y="1058100"/>
            <a:ext cx="3805650" cy="2665900"/>
          </a:xfrm>
          <a:prstGeom prst="rect">
            <a:avLst/>
          </a:prstGeom>
          <a:noFill/>
          <a:ln cap="flat" cmpd="sng" w="12700">
            <a:solidFill>
              <a:srgbClr val="3E9920"/>
            </a:solidFill>
            <a:prstDash val="solid"/>
            <a:miter lim="8000"/>
            <a:headEnd len="sm" w="sm" type="none"/>
            <a:tailEnd len="sm" w="sm" type="none"/>
          </a:ln>
        </p:spPr>
      </p:pic>
      <p:pic>
        <p:nvPicPr>
          <p:cNvPr descr="Forms response chart. Question title: How would you rate your experience while exploring features?. Number of responses: 31 responses." id="234" name="Google Shape;234;g64dda6f982_0_49"/>
          <p:cNvPicPr preferRelativeResize="0"/>
          <p:nvPr/>
        </p:nvPicPr>
        <p:blipFill rotWithShape="1">
          <a:blip r:embed="rId5">
            <a:alphaModFix/>
          </a:blip>
          <a:srcRect b="10047" l="0" r="0" t="0"/>
          <a:stretch/>
        </p:blipFill>
        <p:spPr>
          <a:xfrm>
            <a:off x="1094525" y="3724000"/>
            <a:ext cx="3634224" cy="2665900"/>
          </a:xfrm>
          <a:prstGeom prst="rect">
            <a:avLst/>
          </a:prstGeom>
          <a:noFill/>
          <a:ln cap="flat" cmpd="sng" w="12700">
            <a:solidFill>
              <a:srgbClr val="3E9920"/>
            </a:solidFill>
            <a:prstDash val="solid"/>
            <a:miter lim="8000"/>
            <a:headEnd len="sm" w="sm" type="none"/>
            <a:tailEnd len="sm" w="sm" type="none"/>
          </a:ln>
        </p:spPr>
      </p:pic>
      <p:pic>
        <p:nvPicPr>
          <p:cNvPr descr="Forms response chart. Question title: Uber eats application breaks down often. Number of responses: 31 responses." id="235" name="Google Shape;235;g64dda6f982_0_49"/>
          <p:cNvPicPr preferRelativeResize="0"/>
          <p:nvPr/>
        </p:nvPicPr>
        <p:blipFill rotWithShape="1">
          <a:blip r:embed="rId6">
            <a:alphaModFix/>
          </a:blip>
          <a:srcRect b="0" l="0" r="22922" t="0"/>
          <a:stretch/>
        </p:blipFill>
        <p:spPr>
          <a:xfrm>
            <a:off x="4728750" y="3724000"/>
            <a:ext cx="3805650" cy="2665900"/>
          </a:xfrm>
          <a:prstGeom prst="rect">
            <a:avLst/>
          </a:prstGeom>
          <a:noFill/>
          <a:ln cap="flat" cmpd="sng" w="12700">
            <a:solidFill>
              <a:srgbClr val="3E9920"/>
            </a:solidFill>
            <a:prstDash val="solid"/>
            <a:miter lim="8000"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2"/>
          <p:cNvSpPr txBox="1"/>
          <p:nvPr>
            <p:ph type="title"/>
          </p:nvPr>
        </p:nvSpPr>
        <p:spPr>
          <a:xfrm>
            <a:off x="958325" y="88275"/>
            <a:ext cx="7467600" cy="71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4450" lIns="90475" spcFirstLastPara="1" rIns="90475" wrap="square" tIns="4445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Feature Evaluation</a:t>
            </a:r>
            <a:endParaRPr sz="3000"/>
          </a:p>
        </p:txBody>
      </p:sp>
      <p:sp>
        <p:nvSpPr>
          <p:cNvPr id="49" name="Google Shape;49;p2"/>
          <p:cNvSpPr txBox="1"/>
          <p:nvPr>
            <p:ph idx="1" type="body"/>
          </p:nvPr>
        </p:nvSpPr>
        <p:spPr>
          <a:xfrm>
            <a:off x="1066800" y="1295400"/>
            <a:ext cx="7467600" cy="50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Good Assessment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en-US" sz="1800"/>
              <a:t>Easy switch between Delivery and Pickup options.</a:t>
            </a:r>
            <a:endParaRPr sz="1800"/>
          </a:p>
          <a:p>
            <a:pPr indent="-3429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en-US" sz="1800"/>
              <a:t>Categorised lists of food and restaurants.</a:t>
            </a:r>
            <a:endParaRPr sz="1800"/>
          </a:p>
          <a:p>
            <a:pPr indent="-3429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en-US" sz="1800"/>
              <a:t>Quick options for payment, tip and promo code.</a:t>
            </a:r>
            <a:endParaRPr sz="1800"/>
          </a:p>
          <a:p>
            <a:pPr indent="-3429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en-US" sz="1800"/>
              <a:t>Option to change the time of delivery as per choice.</a:t>
            </a:r>
            <a:endParaRPr sz="1800"/>
          </a:p>
          <a:p>
            <a:pPr indent="-3429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en-US" sz="1800"/>
              <a:t>Well placed promotions and schemes for customers.</a:t>
            </a:r>
            <a:endParaRPr sz="1800"/>
          </a:p>
          <a:p>
            <a:pPr indent="-3429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en-US" sz="1800"/>
              <a:t>Accessible issue reporting and feedback options.</a:t>
            </a:r>
            <a:endParaRPr sz="1800"/>
          </a:p>
          <a:p>
            <a:pPr indent="-3429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en-US" sz="1800"/>
              <a:t>Accessible guides and documentation.</a:t>
            </a:r>
            <a:endParaRPr sz="18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	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64dda6f982_0_65"/>
          <p:cNvSpPr txBox="1"/>
          <p:nvPr>
            <p:ph type="title"/>
          </p:nvPr>
        </p:nvSpPr>
        <p:spPr>
          <a:xfrm>
            <a:off x="1066800" y="76200"/>
            <a:ext cx="7467600" cy="717600"/>
          </a:xfrm>
          <a:prstGeom prst="rect">
            <a:avLst/>
          </a:prstGeom>
        </p:spPr>
        <p:txBody>
          <a:bodyPr anchorCtr="0" anchor="ctr" bIns="44450" lIns="90475" spcFirstLastPara="1" rIns="90475" wrap="square" tIns="44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User Usability Experience Survey Results of 31 people</a:t>
            </a:r>
            <a:endParaRPr/>
          </a:p>
        </p:txBody>
      </p:sp>
      <p:sp>
        <p:nvSpPr>
          <p:cNvPr id="241" name="Google Shape;241;g64dda6f982_0_65"/>
          <p:cNvSpPr txBox="1"/>
          <p:nvPr>
            <p:ph idx="1" type="body"/>
          </p:nvPr>
        </p:nvSpPr>
        <p:spPr>
          <a:xfrm>
            <a:off x="1066800" y="1295400"/>
            <a:ext cx="7467600" cy="5029200"/>
          </a:xfrm>
          <a:prstGeom prst="rect">
            <a:avLst/>
          </a:prstGeom>
        </p:spPr>
        <p:txBody>
          <a:bodyPr anchorCtr="0" anchor="t" bIns="44450" lIns="90475" spcFirstLastPara="1" rIns="90475" wrap="square" tIns="44450">
            <a:noAutofit/>
          </a:bodyPr>
          <a:lstStyle/>
          <a:p>
            <a:pPr indent="0" lvl="0" marL="0" rtl="0" algn="l">
              <a:spcBef>
                <a:spcPts val="54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Forms response chart. Question title: How would rate the help documentation?. Number of responses: 31 responses." id="242" name="Google Shape;242;g64dda6f982_0_65"/>
          <p:cNvPicPr preferRelativeResize="0"/>
          <p:nvPr/>
        </p:nvPicPr>
        <p:blipFill rotWithShape="1">
          <a:blip r:embed="rId3">
            <a:alphaModFix/>
          </a:blip>
          <a:srcRect b="9747" l="0" r="0" t="0"/>
          <a:stretch/>
        </p:blipFill>
        <p:spPr>
          <a:xfrm>
            <a:off x="1066800" y="1080525"/>
            <a:ext cx="3640175" cy="2576700"/>
          </a:xfrm>
          <a:prstGeom prst="rect">
            <a:avLst/>
          </a:prstGeom>
          <a:noFill/>
          <a:ln cap="flat" cmpd="sng" w="12700">
            <a:solidFill>
              <a:srgbClr val="3E9920"/>
            </a:solidFill>
            <a:prstDash val="solid"/>
            <a:miter lim="8000"/>
            <a:headEnd len="sm" w="sm" type="none"/>
            <a:tailEnd len="sm" w="sm" type="none"/>
          </a:ln>
        </p:spPr>
      </p:pic>
      <p:pic>
        <p:nvPicPr>
          <p:cNvPr descr="Forms response chart. Question title: Do you find Uber eats trustworthy?. Number of responses: 31 responses." id="243" name="Google Shape;243;g64dda6f982_0_65"/>
          <p:cNvPicPr preferRelativeResize="0"/>
          <p:nvPr/>
        </p:nvPicPr>
        <p:blipFill rotWithShape="1">
          <a:blip r:embed="rId4">
            <a:alphaModFix/>
          </a:blip>
          <a:srcRect b="9747" l="0" r="0" t="0"/>
          <a:stretch/>
        </p:blipFill>
        <p:spPr>
          <a:xfrm>
            <a:off x="4706975" y="1080525"/>
            <a:ext cx="3827426" cy="2576700"/>
          </a:xfrm>
          <a:prstGeom prst="rect">
            <a:avLst/>
          </a:prstGeom>
          <a:noFill/>
          <a:ln cap="flat" cmpd="sng" w="12700">
            <a:solidFill>
              <a:srgbClr val="3E9920"/>
            </a:solidFill>
            <a:prstDash val="solid"/>
            <a:miter lim="8000"/>
            <a:headEnd len="sm" w="sm" type="none"/>
            <a:tailEnd len="sm" w="sm" type="none"/>
          </a:ln>
        </p:spPr>
      </p:pic>
      <p:pic>
        <p:nvPicPr>
          <p:cNvPr descr="Forms response chart. Question title: How would you rate your experience using Uber eats?. Number of responses: 31 responses." id="244" name="Google Shape;244;g64dda6f982_0_65"/>
          <p:cNvPicPr preferRelativeResize="0"/>
          <p:nvPr/>
        </p:nvPicPr>
        <p:blipFill rotWithShape="1">
          <a:blip r:embed="rId5">
            <a:alphaModFix/>
          </a:blip>
          <a:srcRect b="9747" l="0" r="0" t="0"/>
          <a:stretch/>
        </p:blipFill>
        <p:spPr>
          <a:xfrm>
            <a:off x="1704975" y="3657225"/>
            <a:ext cx="5734050" cy="2807875"/>
          </a:xfrm>
          <a:prstGeom prst="rect">
            <a:avLst/>
          </a:prstGeom>
          <a:noFill/>
          <a:ln cap="flat" cmpd="sng" w="12700">
            <a:solidFill>
              <a:srgbClr val="3E9920"/>
            </a:solidFill>
            <a:prstDash val="solid"/>
            <a:miter lim="8000"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6486697b80_0_20"/>
          <p:cNvSpPr txBox="1"/>
          <p:nvPr>
            <p:ph type="title"/>
          </p:nvPr>
        </p:nvSpPr>
        <p:spPr>
          <a:xfrm>
            <a:off x="1066800" y="76200"/>
            <a:ext cx="7467600" cy="717600"/>
          </a:xfrm>
          <a:prstGeom prst="rect">
            <a:avLst/>
          </a:prstGeom>
        </p:spPr>
        <p:txBody>
          <a:bodyPr anchorCtr="0" anchor="ctr" bIns="44450" lIns="90475" spcFirstLastPara="1" rIns="90475" wrap="square" tIns="44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Comparative Study</a:t>
            </a:r>
            <a:endParaRPr/>
          </a:p>
        </p:txBody>
      </p:sp>
      <p:sp>
        <p:nvSpPr>
          <p:cNvPr id="250" name="Google Shape;250;g6486697b80_0_20"/>
          <p:cNvSpPr txBox="1"/>
          <p:nvPr>
            <p:ph idx="1" type="body"/>
          </p:nvPr>
        </p:nvSpPr>
        <p:spPr>
          <a:xfrm>
            <a:off x="1066800" y="1295400"/>
            <a:ext cx="7467600" cy="5029200"/>
          </a:xfrm>
          <a:prstGeom prst="rect">
            <a:avLst/>
          </a:prstGeom>
        </p:spPr>
        <p:txBody>
          <a:bodyPr anchorCtr="0" anchor="t" bIns="44450" lIns="90475" spcFirstLastPara="1" rIns="90475" wrap="square" tIns="4445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540"/>
              </a:spcBef>
              <a:spcAft>
                <a:spcPts val="0"/>
              </a:spcAft>
              <a:buNone/>
            </a:pPr>
            <a:r>
              <a:rPr lang="en-US" sz="1800"/>
              <a:t>Compared UberEats with other food delivery apps in the market on the basis of following parameters: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540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Availability in different locations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Customer support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Delivery Charges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Subscription Service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Other services provided</a:t>
            </a:r>
            <a:endParaRPr sz="18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64dda6f982_1_3"/>
          <p:cNvSpPr txBox="1"/>
          <p:nvPr>
            <p:ph type="title"/>
          </p:nvPr>
        </p:nvSpPr>
        <p:spPr>
          <a:xfrm>
            <a:off x="1066800" y="76200"/>
            <a:ext cx="7467600" cy="717600"/>
          </a:xfrm>
          <a:prstGeom prst="rect">
            <a:avLst/>
          </a:prstGeom>
        </p:spPr>
        <p:txBody>
          <a:bodyPr anchorCtr="0" anchor="ctr" bIns="44450" lIns="90475" spcFirstLastPara="1" rIns="90475" wrap="square" tIns="44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Comparative Study</a:t>
            </a:r>
            <a:endParaRPr/>
          </a:p>
        </p:txBody>
      </p:sp>
      <p:sp>
        <p:nvSpPr>
          <p:cNvPr id="256" name="Google Shape;256;g64dda6f982_1_3"/>
          <p:cNvSpPr txBox="1"/>
          <p:nvPr>
            <p:ph idx="1" type="body"/>
          </p:nvPr>
        </p:nvSpPr>
        <p:spPr>
          <a:xfrm>
            <a:off x="1066800" y="1295400"/>
            <a:ext cx="7467600" cy="5029200"/>
          </a:xfrm>
          <a:prstGeom prst="rect">
            <a:avLst/>
          </a:prstGeom>
        </p:spPr>
        <p:txBody>
          <a:bodyPr anchorCtr="0" anchor="t" bIns="44450" lIns="90475" spcFirstLastPara="1" rIns="90475" wrap="square" tIns="44450">
            <a:noAutofit/>
          </a:bodyPr>
          <a:lstStyle/>
          <a:p>
            <a:pPr indent="0" lvl="0" marL="0" rtl="0" algn="l">
              <a:spcBef>
                <a:spcPts val="540"/>
              </a:spcBef>
              <a:spcAft>
                <a:spcPts val="0"/>
              </a:spcAft>
              <a:buNone/>
            </a:pPr>
            <a:r>
              <a:rPr lang="en-US" sz="1400"/>
              <a:t>UberEats							DoorDash</a:t>
            </a:r>
            <a:endParaRPr sz="1400"/>
          </a:p>
        </p:txBody>
      </p:sp>
      <p:pic>
        <p:nvPicPr>
          <p:cNvPr id="257" name="Google Shape;257;g64dda6f982_1_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4350" y="1295400"/>
            <a:ext cx="2516350" cy="4751150"/>
          </a:xfrm>
          <a:prstGeom prst="rect">
            <a:avLst/>
          </a:prstGeom>
          <a:noFill/>
          <a:ln cap="flat" cmpd="sng" w="952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58" name="Google Shape;258;g64dda6f982_1_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8975" y="1257225"/>
            <a:ext cx="2516350" cy="4827455"/>
          </a:xfrm>
          <a:prstGeom prst="rect">
            <a:avLst/>
          </a:prstGeom>
          <a:noFill/>
          <a:ln cap="flat" cmpd="sng" w="9525">
            <a:solidFill>
              <a:srgbClr val="38761D"/>
            </a:solidFill>
            <a:prstDash val="solid"/>
            <a:miter lim="8000"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64dda6f982_1_12"/>
          <p:cNvSpPr txBox="1"/>
          <p:nvPr>
            <p:ph type="title"/>
          </p:nvPr>
        </p:nvSpPr>
        <p:spPr>
          <a:xfrm>
            <a:off x="1066800" y="76200"/>
            <a:ext cx="7467600" cy="717600"/>
          </a:xfrm>
          <a:prstGeom prst="rect">
            <a:avLst/>
          </a:prstGeom>
        </p:spPr>
        <p:txBody>
          <a:bodyPr anchorCtr="0" anchor="ctr" bIns="44450" lIns="90475" spcFirstLastPara="1" rIns="90475" wrap="square" tIns="44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Comparative Study</a:t>
            </a:r>
            <a:endParaRPr/>
          </a:p>
        </p:txBody>
      </p:sp>
      <p:sp>
        <p:nvSpPr>
          <p:cNvPr id="264" name="Google Shape;264;g64dda6f982_1_12"/>
          <p:cNvSpPr txBox="1"/>
          <p:nvPr>
            <p:ph idx="1" type="body"/>
          </p:nvPr>
        </p:nvSpPr>
        <p:spPr>
          <a:xfrm>
            <a:off x="1066800" y="1295400"/>
            <a:ext cx="7467600" cy="5029200"/>
          </a:xfrm>
          <a:prstGeom prst="rect">
            <a:avLst/>
          </a:prstGeom>
        </p:spPr>
        <p:txBody>
          <a:bodyPr anchorCtr="0" anchor="t" bIns="44450" lIns="90475" spcFirstLastPara="1" rIns="90475" wrap="square" tIns="44450">
            <a:noAutofit/>
          </a:bodyPr>
          <a:lstStyle/>
          <a:p>
            <a:pPr indent="0" lvl="0" marL="0" rtl="0" algn="l">
              <a:spcBef>
                <a:spcPts val="540"/>
              </a:spcBef>
              <a:spcAft>
                <a:spcPts val="0"/>
              </a:spcAft>
              <a:buNone/>
            </a:pPr>
            <a:r>
              <a:rPr lang="en-US" sz="1400"/>
              <a:t>UberEats							Postmates	 </a:t>
            </a:r>
            <a:endParaRPr sz="1400"/>
          </a:p>
        </p:txBody>
      </p:sp>
      <p:pic>
        <p:nvPicPr>
          <p:cNvPr id="265" name="Google Shape;265;g64dda6f982_1_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4350" y="1295400"/>
            <a:ext cx="2516350" cy="4751150"/>
          </a:xfrm>
          <a:prstGeom prst="rect">
            <a:avLst/>
          </a:prstGeom>
          <a:noFill/>
          <a:ln cap="flat" cmpd="sng" w="952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66" name="Google Shape;266;g64dda6f982_1_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68700" y="1282200"/>
            <a:ext cx="2516350" cy="4777550"/>
          </a:xfrm>
          <a:prstGeom prst="rect">
            <a:avLst/>
          </a:prstGeom>
          <a:noFill/>
          <a:ln cap="flat" cmpd="sng" w="952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64dda6f982_1_20"/>
          <p:cNvSpPr txBox="1"/>
          <p:nvPr>
            <p:ph type="title"/>
          </p:nvPr>
        </p:nvSpPr>
        <p:spPr>
          <a:xfrm>
            <a:off x="1066800" y="76200"/>
            <a:ext cx="7467600" cy="717600"/>
          </a:xfrm>
          <a:prstGeom prst="rect">
            <a:avLst/>
          </a:prstGeom>
        </p:spPr>
        <p:txBody>
          <a:bodyPr anchorCtr="0" anchor="ctr" bIns="44450" lIns="90475" spcFirstLastPara="1" rIns="90475" wrap="square" tIns="44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Comparative Study</a:t>
            </a:r>
            <a:endParaRPr/>
          </a:p>
        </p:txBody>
      </p:sp>
      <p:sp>
        <p:nvSpPr>
          <p:cNvPr id="272" name="Google Shape;272;g64dda6f982_1_20"/>
          <p:cNvSpPr txBox="1"/>
          <p:nvPr>
            <p:ph idx="1" type="body"/>
          </p:nvPr>
        </p:nvSpPr>
        <p:spPr>
          <a:xfrm>
            <a:off x="1066800" y="1295400"/>
            <a:ext cx="7467600" cy="5029200"/>
          </a:xfrm>
          <a:prstGeom prst="rect">
            <a:avLst/>
          </a:prstGeom>
        </p:spPr>
        <p:txBody>
          <a:bodyPr anchorCtr="0" anchor="t" bIns="44450" lIns="90475" spcFirstLastPara="1" rIns="90475" wrap="square" tIns="44450">
            <a:noAutofit/>
          </a:bodyPr>
          <a:lstStyle/>
          <a:p>
            <a:pPr indent="0" lvl="0" marL="0" rtl="0" algn="l">
              <a:spcBef>
                <a:spcPts val="540"/>
              </a:spcBef>
              <a:spcAft>
                <a:spcPts val="0"/>
              </a:spcAft>
              <a:buNone/>
            </a:pPr>
            <a:r>
              <a:rPr lang="en-US" sz="1400"/>
              <a:t>UberEats							Grubhub</a:t>
            </a:r>
            <a:endParaRPr sz="1400"/>
          </a:p>
        </p:txBody>
      </p:sp>
      <p:pic>
        <p:nvPicPr>
          <p:cNvPr id="273" name="Google Shape;273;g64dda6f982_1_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10250" y="1332475"/>
            <a:ext cx="2516350" cy="4751151"/>
          </a:xfrm>
          <a:prstGeom prst="rect">
            <a:avLst/>
          </a:prstGeom>
          <a:noFill/>
          <a:ln cap="flat" cmpd="sng" w="952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74" name="Google Shape;274;g64dda6f982_1_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55650" y="1332475"/>
            <a:ext cx="2516350" cy="4751150"/>
          </a:xfrm>
          <a:prstGeom prst="rect">
            <a:avLst/>
          </a:prstGeom>
          <a:noFill/>
          <a:ln cap="flat" cmpd="sng" w="952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64dda6f982_1_28"/>
          <p:cNvSpPr txBox="1"/>
          <p:nvPr>
            <p:ph type="title"/>
          </p:nvPr>
        </p:nvSpPr>
        <p:spPr>
          <a:xfrm>
            <a:off x="1066800" y="76200"/>
            <a:ext cx="7467600" cy="717600"/>
          </a:xfrm>
          <a:prstGeom prst="rect">
            <a:avLst/>
          </a:prstGeom>
        </p:spPr>
        <p:txBody>
          <a:bodyPr anchorCtr="0" anchor="ctr" bIns="44450" lIns="90475" spcFirstLastPara="1" rIns="90475" wrap="square" tIns="44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Tools</a:t>
            </a:r>
            <a:endParaRPr/>
          </a:p>
        </p:txBody>
      </p:sp>
      <p:sp>
        <p:nvSpPr>
          <p:cNvPr id="280" name="Google Shape;280;g64dda6f982_1_28"/>
          <p:cNvSpPr txBox="1"/>
          <p:nvPr>
            <p:ph idx="1" type="body"/>
          </p:nvPr>
        </p:nvSpPr>
        <p:spPr>
          <a:xfrm>
            <a:off x="1066800" y="1295400"/>
            <a:ext cx="7467600" cy="5029200"/>
          </a:xfrm>
          <a:prstGeom prst="rect">
            <a:avLst/>
          </a:prstGeom>
        </p:spPr>
        <p:txBody>
          <a:bodyPr anchorCtr="0" anchor="t" bIns="44450" lIns="90475" spcFirstLastPara="1" rIns="90475" wrap="square" tIns="4445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540"/>
              </a:spcBef>
              <a:spcAft>
                <a:spcPts val="0"/>
              </a:spcAft>
              <a:buNone/>
            </a:pPr>
            <a:r>
              <a:rPr lang="en-US" sz="1800"/>
              <a:t>Tools used for performing various tasks: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540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Uber</a:t>
            </a:r>
            <a:r>
              <a:rPr lang="en-US" sz="1800"/>
              <a:t>Eats app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Google Forms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Pingdom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Sketch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Lucidchart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Adobe Photoshop</a:t>
            </a:r>
            <a:endParaRPr sz="18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64dda6f982_1_33"/>
          <p:cNvSpPr txBox="1"/>
          <p:nvPr>
            <p:ph type="title"/>
          </p:nvPr>
        </p:nvSpPr>
        <p:spPr>
          <a:xfrm>
            <a:off x="1066800" y="76200"/>
            <a:ext cx="7467600" cy="717600"/>
          </a:xfrm>
          <a:prstGeom prst="rect">
            <a:avLst/>
          </a:prstGeom>
        </p:spPr>
        <p:txBody>
          <a:bodyPr anchorCtr="0" anchor="ctr" bIns="44450" lIns="90475" spcFirstLastPara="1" rIns="90475" wrap="square" tIns="44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Techniques</a:t>
            </a:r>
            <a:endParaRPr/>
          </a:p>
        </p:txBody>
      </p:sp>
      <p:sp>
        <p:nvSpPr>
          <p:cNvPr id="286" name="Google Shape;286;g64dda6f982_1_33"/>
          <p:cNvSpPr txBox="1"/>
          <p:nvPr>
            <p:ph idx="1" type="body"/>
          </p:nvPr>
        </p:nvSpPr>
        <p:spPr>
          <a:xfrm>
            <a:off x="1066800" y="1295400"/>
            <a:ext cx="7467600" cy="5029200"/>
          </a:xfrm>
          <a:prstGeom prst="rect">
            <a:avLst/>
          </a:prstGeom>
        </p:spPr>
        <p:txBody>
          <a:bodyPr anchorCtr="0" anchor="t" bIns="44450" lIns="90475" spcFirstLastPara="1" rIns="90475" wrap="square" tIns="4445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540"/>
              </a:spcBef>
              <a:spcAft>
                <a:spcPts val="0"/>
              </a:spcAft>
              <a:buNone/>
            </a:pPr>
            <a:r>
              <a:rPr lang="en-US" sz="1800"/>
              <a:t>Technique used for usability testing: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540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Selected task : To track the order after placing the order.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Easy to use, live order tracking.</a:t>
            </a:r>
            <a:endParaRPr sz="1800"/>
          </a:p>
          <a:p>
            <a:pPr indent="0" lvl="0" marL="0" rtl="0" algn="l">
              <a:spcBef>
                <a:spcPts val="54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54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7" name="Google Shape;287;g64dda6f982_1_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6000" y="2697350"/>
            <a:ext cx="2143125" cy="3762375"/>
          </a:xfrm>
          <a:prstGeom prst="rect">
            <a:avLst/>
          </a:prstGeom>
          <a:noFill/>
          <a:ln cap="flat" cmpd="sng" w="12700">
            <a:solidFill>
              <a:srgbClr val="38761D"/>
            </a:solidFill>
            <a:prstDash val="solid"/>
            <a:miter lim="8000"/>
            <a:headEnd len="sm" w="sm" type="none"/>
            <a:tailEnd len="sm" w="sm" type="none"/>
          </a:ln>
        </p:spPr>
      </p:pic>
      <p:pic>
        <p:nvPicPr>
          <p:cNvPr id="288" name="Google Shape;288;g64dda6f982_1_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86625" y="2687825"/>
            <a:ext cx="2200275" cy="3781425"/>
          </a:xfrm>
          <a:prstGeom prst="rect">
            <a:avLst/>
          </a:prstGeom>
          <a:noFill/>
          <a:ln cap="flat" cmpd="sng" w="12700">
            <a:solidFill>
              <a:srgbClr val="38761D"/>
            </a:solidFill>
            <a:prstDash val="solid"/>
            <a:miter lim="8000"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6486697b80_0_5"/>
          <p:cNvSpPr txBox="1"/>
          <p:nvPr>
            <p:ph type="title"/>
          </p:nvPr>
        </p:nvSpPr>
        <p:spPr>
          <a:xfrm>
            <a:off x="1066800" y="76200"/>
            <a:ext cx="7467600" cy="786900"/>
          </a:xfrm>
          <a:prstGeom prst="rect">
            <a:avLst/>
          </a:prstGeom>
        </p:spPr>
        <p:txBody>
          <a:bodyPr anchorCtr="0" anchor="ctr" bIns="44450" lIns="90475" spcFirstLastPara="1" rIns="90475" wrap="square" tIns="44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Suggested Interface Enhancements</a:t>
            </a:r>
            <a:endParaRPr sz="3000"/>
          </a:p>
        </p:txBody>
      </p:sp>
      <p:sp>
        <p:nvSpPr>
          <p:cNvPr id="294" name="Google Shape;294;g6486697b80_0_5"/>
          <p:cNvSpPr txBox="1"/>
          <p:nvPr>
            <p:ph idx="1" type="body"/>
          </p:nvPr>
        </p:nvSpPr>
        <p:spPr>
          <a:xfrm>
            <a:off x="1066800" y="1295400"/>
            <a:ext cx="7467600" cy="5029200"/>
          </a:xfrm>
          <a:prstGeom prst="rect">
            <a:avLst/>
          </a:prstGeom>
        </p:spPr>
        <p:txBody>
          <a:bodyPr anchorCtr="0" anchor="t" bIns="44450" lIns="90475" spcFirstLastPara="1" rIns="90475" wrap="square" tIns="44450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540"/>
              </a:spcBef>
              <a:spcAft>
                <a:spcPts val="0"/>
              </a:spcAft>
              <a:buSzPts val="1800"/>
              <a:buAutoNum type="arabicPeriod"/>
            </a:pPr>
            <a:r>
              <a:rPr lang="en-US" sz="1800"/>
              <a:t>Merge Home and Search Screen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AutoNum type="arabicPeriod"/>
            </a:pPr>
            <a:r>
              <a:rPr lang="en-US" sz="1800"/>
              <a:t>Add add/remove quantity option in Cart screen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AutoNum type="arabicPeriod"/>
            </a:pPr>
            <a:r>
              <a:rPr lang="en-US" sz="1800"/>
              <a:t>Grouping “Deliver with Uber” option differently.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AutoNum type="arabicPeriod"/>
            </a:pPr>
            <a:r>
              <a:rPr lang="en-US" sz="1800"/>
              <a:t>Making clickable tabs distinctly visible.</a:t>
            </a:r>
            <a:endParaRPr sz="1800"/>
          </a:p>
          <a:p>
            <a:pPr indent="-3429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AutoNum type="arabicPeriod"/>
            </a:pPr>
            <a:r>
              <a:rPr lang="en-US" sz="1800"/>
              <a:t>Ma</a:t>
            </a:r>
            <a:r>
              <a:rPr lang="en-US" sz="1800"/>
              <a:t>king Delivery change time option more visible.</a:t>
            </a:r>
            <a:endParaRPr sz="1800"/>
          </a:p>
          <a:p>
            <a:pPr indent="-3429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AutoNum type="arabicPeriod"/>
            </a:pPr>
            <a:r>
              <a:rPr lang="en-US" sz="1800"/>
              <a:t>Minimising redundancy.</a:t>
            </a:r>
            <a:endParaRPr sz="1800"/>
          </a:p>
          <a:p>
            <a:pPr indent="-3429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AutoNum type="arabicPeriod"/>
            </a:pPr>
            <a:r>
              <a:rPr lang="en-US" sz="1800"/>
              <a:t>Automatic/having an option to switch to viewing in text alone in poor internet environment</a:t>
            </a:r>
            <a:endParaRPr sz="1800"/>
          </a:p>
          <a:p>
            <a:pPr indent="-3429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AutoNum type="arabicPeriod"/>
            </a:pPr>
            <a:r>
              <a:rPr lang="en-US" sz="1800"/>
              <a:t>Showing the right user stage on the screen</a:t>
            </a:r>
            <a:endParaRPr sz="18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64dda6f982_2_4"/>
          <p:cNvSpPr txBox="1"/>
          <p:nvPr>
            <p:ph type="title"/>
          </p:nvPr>
        </p:nvSpPr>
        <p:spPr>
          <a:xfrm>
            <a:off x="1066800" y="76200"/>
            <a:ext cx="7467600" cy="717600"/>
          </a:xfrm>
          <a:prstGeom prst="rect">
            <a:avLst/>
          </a:prstGeom>
        </p:spPr>
        <p:txBody>
          <a:bodyPr anchorCtr="0" anchor="ctr" bIns="44450" lIns="90475" spcFirstLastPara="1" rIns="90475" wrap="square" tIns="44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Conclusion</a:t>
            </a:r>
            <a:endParaRPr/>
          </a:p>
        </p:txBody>
      </p:sp>
      <p:sp>
        <p:nvSpPr>
          <p:cNvPr id="300" name="Google Shape;300;g64dda6f982_2_4"/>
          <p:cNvSpPr txBox="1"/>
          <p:nvPr>
            <p:ph idx="1" type="body"/>
          </p:nvPr>
        </p:nvSpPr>
        <p:spPr>
          <a:xfrm>
            <a:off x="1066800" y="1828800"/>
            <a:ext cx="7467600" cy="5029200"/>
          </a:xfrm>
          <a:prstGeom prst="rect">
            <a:avLst/>
          </a:prstGeom>
        </p:spPr>
        <p:txBody>
          <a:bodyPr anchorCtr="0" anchor="t" bIns="44450" lIns="90475" spcFirstLastPara="1" rIns="90475" wrap="square" tIns="44450">
            <a:noAutofit/>
          </a:bodyPr>
          <a:lstStyle/>
          <a:p>
            <a:pPr indent="-3429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One of the best food delivery apps in the market</a:t>
            </a:r>
            <a:endParaRPr sz="1800"/>
          </a:p>
          <a:p>
            <a:pPr indent="-342900" lvl="0" marL="45720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Overall user friendly</a:t>
            </a:r>
            <a:r>
              <a:rPr lang="en-US" sz="1800"/>
              <a:t> </a:t>
            </a:r>
            <a:endParaRPr sz="1800"/>
          </a:p>
          <a:p>
            <a:pPr indent="-342900" lvl="0" marL="45720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Still Need improvements</a:t>
            </a:r>
            <a:endParaRPr sz="1800"/>
          </a:p>
          <a:p>
            <a:pPr indent="0" lvl="0" marL="0" rtl="0" algn="just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g6486697b80_0_26"/>
          <p:cNvPicPr preferRelativeResize="0"/>
          <p:nvPr/>
        </p:nvPicPr>
        <p:blipFill rotWithShape="1">
          <a:blip r:embed="rId3">
            <a:alphaModFix/>
          </a:blip>
          <a:srcRect b="5123" l="0" r="0" t="0"/>
          <a:stretch/>
        </p:blipFill>
        <p:spPr>
          <a:xfrm>
            <a:off x="1042500" y="1144575"/>
            <a:ext cx="2686050" cy="483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g6486697b80_0_26"/>
          <p:cNvPicPr preferRelativeResize="0"/>
          <p:nvPr/>
        </p:nvPicPr>
        <p:blipFill rotWithShape="1">
          <a:blip r:embed="rId4">
            <a:alphaModFix/>
          </a:blip>
          <a:srcRect b="5168" l="0" r="0" t="0"/>
          <a:stretch/>
        </p:blipFill>
        <p:spPr>
          <a:xfrm>
            <a:off x="3728550" y="1144575"/>
            <a:ext cx="2465975" cy="483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g6486697b80_0_26"/>
          <p:cNvPicPr preferRelativeResize="0"/>
          <p:nvPr/>
        </p:nvPicPr>
        <p:blipFill rotWithShape="1">
          <a:blip r:embed="rId5">
            <a:alphaModFix/>
          </a:blip>
          <a:srcRect b="5356" l="0" r="0" t="5061"/>
          <a:stretch/>
        </p:blipFill>
        <p:spPr>
          <a:xfrm>
            <a:off x="6194525" y="1144575"/>
            <a:ext cx="2465975" cy="4837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6486697b80_0_0"/>
          <p:cNvSpPr txBox="1"/>
          <p:nvPr>
            <p:ph type="title"/>
          </p:nvPr>
        </p:nvSpPr>
        <p:spPr>
          <a:xfrm>
            <a:off x="1066800" y="76200"/>
            <a:ext cx="7467600" cy="717600"/>
          </a:xfrm>
          <a:prstGeom prst="rect">
            <a:avLst/>
          </a:prstGeom>
        </p:spPr>
        <p:txBody>
          <a:bodyPr anchorCtr="0" anchor="ctr" bIns="44450" lIns="90475" spcFirstLastPara="1" rIns="90475" wrap="square" tIns="44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Feature Evaluation</a:t>
            </a:r>
            <a:endParaRPr sz="3000"/>
          </a:p>
        </p:txBody>
      </p:sp>
      <p:sp>
        <p:nvSpPr>
          <p:cNvPr id="62" name="Google Shape;62;g6486697b80_0_0"/>
          <p:cNvSpPr txBox="1"/>
          <p:nvPr>
            <p:ph idx="1" type="body"/>
          </p:nvPr>
        </p:nvSpPr>
        <p:spPr>
          <a:xfrm>
            <a:off x="1066800" y="1295400"/>
            <a:ext cx="7467600" cy="5029200"/>
          </a:xfrm>
          <a:prstGeom prst="rect">
            <a:avLst/>
          </a:prstGeom>
        </p:spPr>
        <p:txBody>
          <a:bodyPr anchorCtr="0" anchor="t" bIns="44450" lIns="90475" spcFirstLastPara="1" rIns="90475" wrap="square" tIns="44450">
            <a:noAutofit/>
          </a:bodyPr>
          <a:lstStyle/>
          <a:p>
            <a:pPr indent="0" lvl="0" marL="0" rtl="0" algn="l">
              <a:spcBef>
                <a:spcPts val="540"/>
              </a:spcBef>
              <a:spcAft>
                <a:spcPts val="0"/>
              </a:spcAft>
              <a:buNone/>
            </a:pPr>
            <a:r>
              <a:rPr lang="en-US"/>
              <a:t>Bad Assessment</a:t>
            </a:r>
            <a:endParaRPr/>
          </a:p>
          <a:p>
            <a:pPr indent="0" lvl="0" marL="0" rtl="0" algn="l">
              <a:spcBef>
                <a:spcPts val="54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en-US" sz="1800"/>
              <a:t>Tabs and normal text are not distinguishable.</a:t>
            </a:r>
            <a:endParaRPr sz="1800"/>
          </a:p>
          <a:p>
            <a:pPr indent="-3429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en-US" sz="1800"/>
              <a:t>A lot of options in categories and items.</a:t>
            </a:r>
            <a:endParaRPr sz="1800"/>
          </a:p>
          <a:p>
            <a:pPr indent="-3429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en-US" sz="1800"/>
              <a:t>Option to update quantity, not well placed.</a:t>
            </a:r>
            <a:endParaRPr sz="1800"/>
          </a:p>
          <a:p>
            <a:pPr indent="-3429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en-US" sz="1800"/>
              <a:t>Changing delivery option not clear.</a:t>
            </a:r>
            <a:endParaRPr sz="1800"/>
          </a:p>
          <a:p>
            <a:pPr indent="-3429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en-US" sz="1800"/>
              <a:t>Option to remove item from cart should be on cart screen.</a:t>
            </a:r>
            <a:endParaRPr sz="1800"/>
          </a:p>
          <a:p>
            <a:pPr indent="-3429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en-US" sz="1800"/>
              <a:t>Out of context “Deliver with Uber” option in User screen.</a:t>
            </a:r>
            <a:endParaRPr sz="1800"/>
          </a:p>
          <a:p>
            <a:pPr indent="-3429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en-US" sz="1800"/>
              <a:t>Inconsistency in buttons.</a:t>
            </a:r>
            <a:endParaRPr sz="1800"/>
          </a:p>
          <a:p>
            <a:pPr indent="-3429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en-US" sz="1800"/>
              <a:t>Redundancy- same items in many lists.</a:t>
            </a:r>
            <a:endParaRPr sz="1800"/>
          </a:p>
          <a:p>
            <a:pPr indent="0" lvl="0" marL="0" rtl="0" algn="l">
              <a:spcBef>
                <a:spcPts val="54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g6486697b80_0_43"/>
          <p:cNvPicPr preferRelativeResize="0"/>
          <p:nvPr/>
        </p:nvPicPr>
        <p:blipFill rotWithShape="1">
          <a:blip r:embed="rId3">
            <a:alphaModFix/>
          </a:blip>
          <a:srcRect b="21997" l="0" r="0" t="4774"/>
          <a:stretch/>
        </p:blipFill>
        <p:spPr>
          <a:xfrm>
            <a:off x="1086250" y="1196500"/>
            <a:ext cx="2444900" cy="47422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68" name="Google Shape;68;g6486697b80_0_43"/>
          <p:cNvPicPr preferRelativeResize="0"/>
          <p:nvPr/>
        </p:nvPicPr>
        <p:blipFill rotWithShape="1">
          <a:blip r:embed="rId4">
            <a:alphaModFix/>
          </a:blip>
          <a:srcRect b="35670" l="0" r="0" t="0"/>
          <a:stretch/>
        </p:blipFill>
        <p:spPr>
          <a:xfrm>
            <a:off x="3531150" y="1196500"/>
            <a:ext cx="2378625" cy="474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g6486697b80_0_43"/>
          <p:cNvPicPr preferRelativeResize="0"/>
          <p:nvPr/>
        </p:nvPicPr>
        <p:blipFill rotWithShape="1">
          <a:blip r:embed="rId5">
            <a:alphaModFix/>
          </a:blip>
          <a:srcRect b="73209" l="0" r="0" t="0"/>
          <a:stretch/>
        </p:blipFill>
        <p:spPr>
          <a:xfrm>
            <a:off x="5909775" y="1196500"/>
            <a:ext cx="2684600" cy="107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g6486697b80_0_43"/>
          <p:cNvPicPr preferRelativeResize="0"/>
          <p:nvPr/>
        </p:nvPicPr>
        <p:blipFill rotWithShape="1">
          <a:blip r:embed="rId6">
            <a:alphaModFix/>
          </a:blip>
          <a:srcRect b="74662" l="0" r="0" t="0"/>
          <a:stretch/>
        </p:blipFill>
        <p:spPr>
          <a:xfrm>
            <a:off x="5909775" y="2272825"/>
            <a:ext cx="2828925" cy="1190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g6486697b80_0_43"/>
          <p:cNvPicPr preferRelativeResize="0"/>
          <p:nvPr/>
        </p:nvPicPr>
        <p:blipFill rotWithShape="1">
          <a:blip r:embed="rId7">
            <a:alphaModFix/>
          </a:blip>
          <a:srcRect b="0" l="0" r="0" t="81038"/>
          <a:stretch/>
        </p:blipFill>
        <p:spPr>
          <a:xfrm>
            <a:off x="5909775" y="3579700"/>
            <a:ext cx="2929425" cy="91011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g6486697b80_0_43"/>
          <p:cNvPicPr preferRelativeResize="0"/>
          <p:nvPr/>
        </p:nvPicPr>
        <p:blipFill rotWithShape="1">
          <a:blip r:embed="rId8">
            <a:alphaModFix/>
          </a:blip>
          <a:srcRect b="20791" l="0" r="0" t="39254"/>
          <a:stretch/>
        </p:blipFill>
        <p:spPr>
          <a:xfrm>
            <a:off x="5913800" y="4489825"/>
            <a:ext cx="2929425" cy="144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6486697b80_0_31"/>
          <p:cNvSpPr txBox="1"/>
          <p:nvPr>
            <p:ph type="title"/>
          </p:nvPr>
        </p:nvSpPr>
        <p:spPr>
          <a:xfrm>
            <a:off x="1066800" y="76200"/>
            <a:ext cx="7467600" cy="717600"/>
          </a:xfrm>
          <a:prstGeom prst="rect">
            <a:avLst/>
          </a:prstGeom>
        </p:spPr>
        <p:txBody>
          <a:bodyPr anchorCtr="0" anchor="ctr" bIns="44450" lIns="90475" spcFirstLastPara="1" rIns="90475" wrap="square" tIns="44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Analysis</a:t>
            </a:r>
            <a:endParaRPr sz="3000"/>
          </a:p>
        </p:txBody>
      </p:sp>
      <p:sp>
        <p:nvSpPr>
          <p:cNvPr id="78" name="Google Shape;78;g6486697b80_0_31"/>
          <p:cNvSpPr txBox="1"/>
          <p:nvPr>
            <p:ph idx="1" type="body"/>
          </p:nvPr>
        </p:nvSpPr>
        <p:spPr>
          <a:xfrm>
            <a:off x="1066800" y="1295400"/>
            <a:ext cx="7467600" cy="5029200"/>
          </a:xfrm>
          <a:prstGeom prst="rect">
            <a:avLst/>
          </a:prstGeom>
        </p:spPr>
        <p:txBody>
          <a:bodyPr anchorCtr="0" anchor="t" bIns="44450" lIns="90475" spcFirstLastPara="1" rIns="90475" wrap="square" tIns="44450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➔"/>
            </a:pPr>
            <a:r>
              <a:rPr lang="en-US" sz="1800">
                <a:solidFill>
                  <a:srgbClr val="000000"/>
                </a:solidFill>
              </a:rPr>
              <a:t>Hick Law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➔"/>
            </a:pPr>
            <a:r>
              <a:rPr lang="en-US" sz="1800">
                <a:solidFill>
                  <a:srgbClr val="000000"/>
                </a:solidFill>
              </a:rPr>
              <a:t>Gestalt Principle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➔"/>
            </a:pPr>
            <a:r>
              <a:rPr lang="en-US" sz="1800">
                <a:solidFill>
                  <a:srgbClr val="000000"/>
                </a:solidFill>
              </a:rPr>
              <a:t>Simon Effect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➔"/>
            </a:pPr>
            <a:r>
              <a:rPr lang="en-US" sz="1800">
                <a:solidFill>
                  <a:srgbClr val="000000"/>
                </a:solidFill>
              </a:rPr>
              <a:t>Affordable Concepts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➔"/>
            </a:pPr>
            <a:r>
              <a:rPr lang="en-US" sz="1800">
                <a:solidFill>
                  <a:srgbClr val="000000"/>
                </a:solidFill>
              </a:rPr>
              <a:t>Discoverable Concepts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➔"/>
            </a:pPr>
            <a:r>
              <a:rPr lang="en-US" sz="1800">
                <a:solidFill>
                  <a:srgbClr val="000000"/>
                </a:solidFill>
              </a:rPr>
              <a:t>Focusing Attention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➔"/>
            </a:pPr>
            <a:r>
              <a:rPr lang="en-US" sz="1800">
                <a:solidFill>
                  <a:srgbClr val="000000"/>
                </a:solidFill>
              </a:rPr>
              <a:t>Golden Rules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➔"/>
            </a:pPr>
            <a:r>
              <a:rPr lang="en-US" sz="1800">
                <a:solidFill>
                  <a:srgbClr val="000000"/>
                </a:solidFill>
              </a:rPr>
              <a:t>Fitt's Law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➔"/>
            </a:pPr>
            <a:r>
              <a:rPr lang="en-US" sz="1800">
                <a:solidFill>
                  <a:srgbClr val="000000"/>
                </a:solidFill>
              </a:rPr>
              <a:t>George Miller Magic Number</a:t>
            </a:r>
            <a:endParaRPr sz="18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54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62238a720a_0_7"/>
          <p:cNvSpPr txBox="1"/>
          <p:nvPr>
            <p:ph type="title"/>
          </p:nvPr>
        </p:nvSpPr>
        <p:spPr>
          <a:xfrm>
            <a:off x="1066800" y="76200"/>
            <a:ext cx="7467600" cy="717600"/>
          </a:xfrm>
          <a:prstGeom prst="rect">
            <a:avLst/>
          </a:prstGeom>
        </p:spPr>
        <p:txBody>
          <a:bodyPr anchorCtr="0" anchor="ctr" bIns="44450" lIns="90475" spcFirstLastPara="1" rIns="90475" wrap="square" tIns="44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Task evaluation</a:t>
            </a:r>
            <a:endParaRPr sz="3000"/>
          </a:p>
        </p:txBody>
      </p:sp>
      <p:sp>
        <p:nvSpPr>
          <p:cNvPr id="84" name="Google Shape;84;g62238a720a_0_7"/>
          <p:cNvSpPr txBox="1"/>
          <p:nvPr>
            <p:ph idx="1" type="body"/>
          </p:nvPr>
        </p:nvSpPr>
        <p:spPr>
          <a:xfrm>
            <a:off x="1066800" y="1143000"/>
            <a:ext cx="3619500" cy="5410200"/>
          </a:xfrm>
          <a:prstGeom prst="rect">
            <a:avLst/>
          </a:prstGeom>
        </p:spPr>
        <p:txBody>
          <a:bodyPr anchorCtr="0" anchor="t" bIns="44450" lIns="90475" spcFirstLastPara="1" rIns="90475" wrap="square" tIns="44450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Task 1:  Using search to order food</a:t>
            </a:r>
            <a:endParaRPr sz="1600"/>
          </a:p>
          <a:p>
            <a:pPr indent="0" lvl="0" marL="0" rtl="0" algn="just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just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just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just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just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just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just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just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just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just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just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just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just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just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just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just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just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just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1400"/>
              <a:t>Figure: Flowchart for using search to order food</a:t>
            </a:r>
            <a:endParaRPr sz="1400"/>
          </a:p>
          <a:p>
            <a:pPr indent="0" lvl="0" marL="0" rtl="0" algn="just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just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None/>
            </a:pPr>
            <a:r>
              <a:t/>
            </a:r>
            <a:endParaRPr sz="1400"/>
          </a:p>
        </p:txBody>
      </p:sp>
      <p:pic>
        <p:nvPicPr>
          <p:cNvPr id="85" name="Google Shape;85;g62238a720a_0_7"/>
          <p:cNvPicPr preferRelativeResize="0"/>
          <p:nvPr/>
        </p:nvPicPr>
        <p:blipFill rotWithShape="1">
          <a:blip r:embed="rId3">
            <a:alphaModFix/>
          </a:blip>
          <a:srcRect b="6085" l="0" r="0" t="0"/>
          <a:stretch/>
        </p:blipFill>
        <p:spPr>
          <a:xfrm>
            <a:off x="1312525" y="1534175"/>
            <a:ext cx="2936025" cy="4582125"/>
          </a:xfrm>
          <a:prstGeom prst="rect">
            <a:avLst/>
          </a:prstGeom>
          <a:noFill/>
          <a:ln cap="flat" cmpd="sng" w="12700">
            <a:solidFill>
              <a:srgbClr val="3E9920"/>
            </a:solidFill>
            <a:prstDash val="solid"/>
            <a:miter lim="8000"/>
            <a:headEnd len="sm" w="sm" type="none"/>
            <a:tailEnd len="sm" w="sm" type="none"/>
          </a:ln>
        </p:spPr>
      </p:pic>
      <p:sp>
        <p:nvSpPr>
          <p:cNvPr id="86" name="Google Shape;86;g62238a720a_0_7"/>
          <p:cNvSpPr txBox="1"/>
          <p:nvPr>
            <p:ph idx="2" type="body"/>
          </p:nvPr>
        </p:nvSpPr>
        <p:spPr>
          <a:xfrm>
            <a:off x="4800600" y="1143000"/>
            <a:ext cx="3657600" cy="5410200"/>
          </a:xfrm>
          <a:prstGeom prst="rect">
            <a:avLst/>
          </a:prstGeom>
        </p:spPr>
        <p:txBody>
          <a:bodyPr anchorCtr="0" anchor="t" bIns="44450" lIns="90475" spcFirstLastPara="1" rIns="90475" wrap="square" tIns="44450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/>
              <a:t>Task 2: Order delivery or pick-up</a:t>
            </a:r>
            <a:endParaRPr sz="1600"/>
          </a:p>
          <a:p>
            <a:pPr indent="0" lvl="0" marL="0" rtl="0" algn="l">
              <a:spcBef>
                <a:spcPts val="84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just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just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just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just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just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just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just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just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just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just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just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just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just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just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just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just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None/>
            </a:pPr>
            <a:r>
              <a:rPr lang="en-US" sz="1400"/>
              <a:t>Figure: Flowchart for order delivery or pick-up</a:t>
            </a:r>
            <a:endParaRPr sz="1400"/>
          </a:p>
        </p:txBody>
      </p:sp>
      <p:pic>
        <p:nvPicPr>
          <p:cNvPr id="87" name="Google Shape;87;g62238a720a_0_7"/>
          <p:cNvPicPr preferRelativeResize="0"/>
          <p:nvPr/>
        </p:nvPicPr>
        <p:blipFill rotWithShape="1">
          <a:blip r:embed="rId4">
            <a:alphaModFix/>
          </a:blip>
          <a:srcRect b="6733" l="0" r="0" t="0"/>
          <a:stretch/>
        </p:blipFill>
        <p:spPr>
          <a:xfrm>
            <a:off x="5338350" y="1534175"/>
            <a:ext cx="2870275" cy="4582125"/>
          </a:xfrm>
          <a:prstGeom prst="rect">
            <a:avLst/>
          </a:prstGeom>
          <a:noFill/>
          <a:ln cap="flat" cmpd="sng" w="12700">
            <a:solidFill>
              <a:srgbClr val="3E9920"/>
            </a:solidFill>
            <a:prstDash val="solid"/>
            <a:miter lim="8000"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64dda6f982_0_9"/>
          <p:cNvSpPr txBox="1"/>
          <p:nvPr>
            <p:ph type="title"/>
          </p:nvPr>
        </p:nvSpPr>
        <p:spPr>
          <a:xfrm>
            <a:off x="1066800" y="76200"/>
            <a:ext cx="7467600" cy="717600"/>
          </a:xfrm>
          <a:prstGeom prst="rect">
            <a:avLst/>
          </a:prstGeom>
        </p:spPr>
        <p:txBody>
          <a:bodyPr anchorCtr="0" anchor="ctr" bIns="44450" lIns="90475" spcFirstLastPara="1" rIns="90475" wrap="square" tIns="44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Task evaluation</a:t>
            </a:r>
            <a:endParaRPr i="0" sz="2400">
              <a:solidFill>
                <a:srgbClr val="3E992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g64dda6f982_0_9"/>
          <p:cNvSpPr txBox="1"/>
          <p:nvPr>
            <p:ph idx="1" type="body"/>
          </p:nvPr>
        </p:nvSpPr>
        <p:spPr>
          <a:xfrm>
            <a:off x="1066800" y="1143000"/>
            <a:ext cx="3619500" cy="5410200"/>
          </a:xfrm>
          <a:prstGeom prst="rect">
            <a:avLst/>
          </a:prstGeom>
        </p:spPr>
        <p:txBody>
          <a:bodyPr anchorCtr="0" anchor="t" bIns="44450" lIns="90475" spcFirstLastPara="1" rIns="90475" wrap="square" tIns="44450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Task 3: Place order</a:t>
            </a:r>
            <a:endParaRPr sz="1600"/>
          </a:p>
          <a:p>
            <a:pPr indent="0" lvl="0" marL="0" rtl="0" algn="just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just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just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just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just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just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just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just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just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just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just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just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just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just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just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just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just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just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1400"/>
              <a:t>Figure: Flowchart for placing order</a:t>
            </a:r>
            <a:endParaRPr sz="1400"/>
          </a:p>
          <a:p>
            <a:pPr indent="0" lvl="0" marL="0" rtl="0" algn="just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4" name="Google Shape;94;g64dda6f982_0_9"/>
          <p:cNvSpPr txBox="1"/>
          <p:nvPr>
            <p:ph idx="2" type="body"/>
          </p:nvPr>
        </p:nvSpPr>
        <p:spPr>
          <a:xfrm>
            <a:off x="4800600" y="1143000"/>
            <a:ext cx="3657600" cy="5410200"/>
          </a:xfrm>
          <a:prstGeom prst="rect">
            <a:avLst/>
          </a:prstGeom>
        </p:spPr>
        <p:txBody>
          <a:bodyPr anchorCtr="0" anchor="t" bIns="44450" lIns="90475" spcFirstLastPara="1" rIns="90475" wrap="square" tIns="44450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Task 4: Track order</a:t>
            </a:r>
            <a:endParaRPr sz="1600"/>
          </a:p>
          <a:p>
            <a:pPr indent="0" lvl="0" marL="0" rtl="0" algn="l">
              <a:spcBef>
                <a:spcPts val="84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just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just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just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just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just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just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just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just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just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just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just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just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just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just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just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just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None/>
            </a:pPr>
            <a:r>
              <a:rPr lang="en-US" sz="1400"/>
              <a:t>Figure: Flowchart for tracking orders</a:t>
            </a:r>
            <a:endParaRPr sz="1400"/>
          </a:p>
        </p:txBody>
      </p:sp>
      <p:pic>
        <p:nvPicPr>
          <p:cNvPr id="95" name="Google Shape;95;g64dda6f982_0_9"/>
          <p:cNvPicPr preferRelativeResize="0"/>
          <p:nvPr/>
        </p:nvPicPr>
        <p:blipFill rotWithShape="1">
          <a:blip r:embed="rId3">
            <a:alphaModFix/>
          </a:blip>
          <a:srcRect b="3040" l="0" r="0" t="3970"/>
          <a:stretch/>
        </p:blipFill>
        <p:spPr>
          <a:xfrm>
            <a:off x="1066800" y="1691550"/>
            <a:ext cx="3011275" cy="4366575"/>
          </a:xfrm>
          <a:prstGeom prst="rect">
            <a:avLst/>
          </a:prstGeom>
          <a:noFill/>
          <a:ln cap="flat" cmpd="sng" w="12700">
            <a:solidFill>
              <a:srgbClr val="3E9920"/>
            </a:solidFill>
            <a:prstDash val="solid"/>
            <a:miter lim="8000"/>
            <a:headEnd len="sm" w="sm" type="none"/>
            <a:tailEnd len="sm" w="sm" type="none"/>
          </a:ln>
        </p:spPr>
      </p:pic>
      <p:pic>
        <p:nvPicPr>
          <p:cNvPr id="96" name="Google Shape;96;g64dda6f982_0_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29325" y="1805125"/>
            <a:ext cx="2533450" cy="4181525"/>
          </a:xfrm>
          <a:prstGeom prst="rect">
            <a:avLst/>
          </a:prstGeom>
          <a:noFill/>
          <a:ln cap="flat" cmpd="sng" w="12700">
            <a:solidFill>
              <a:srgbClr val="3E9920"/>
            </a:solidFill>
            <a:prstDash val="solid"/>
            <a:miter lim="8000"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64dda6f982_0_27"/>
          <p:cNvSpPr txBox="1"/>
          <p:nvPr>
            <p:ph type="title"/>
          </p:nvPr>
        </p:nvSpPr>
        <p:spPr>
          <a:xfrm>
            <a:off x="1066800" y="76200"/>
            <a:ext cx="7467600" cy="717600"/>
          </a:xfrm>
          <a:prstGeom prst="rect">
            <a:avLst/>
          </a:prstGeom>
        </p:spPr>
        <p:txBody>
          <a:bodyPr anchorCtr="0" anchor="ctr" bIns="44450" lIns="90475" spcFirstLastPara="1" rIns="90475" wrap="square" tIns="44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Task evaluation</a:t>
            </a:r>
            <a:endParaRPr i="0" sz="2400">
              <a:solidFill>
                <a:srgbClr val="3E992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g64dda6f982_0_27"/>
          <p:cNvSpPr txBox="1"/>
          <p:nvPr>
            <p:ph idx="1" type="body"/>
          </p:nvPr>
        </p:nvSpPr>
        <p:spPr>
          <a:xfrm>
            <a:off x="1066800" y="1143000"/>
            <a:ext cx="3619500" cy="5410200"/>
          </a:xfrm>
          <a:prstGeom prst="rect">
            <a:avLst/>
          </a:prstGeom>
        </p:spPr>
        <p:txBody>
          <a:bodyPr anchorCtr="0" anchor="t" bIns="44450" lIns="90475" spcFirstLastPara="1" rIns="90475" wrap="square" tIns="44450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Task 5: Tip and rate</a:t>
            </a:r>
            <a:endParaRPr sz="1600"/>
          </a:p>
          <a:p>
            <a:pPr indent="0" lvl="0" marL="0" rtl="0" algn="just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just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just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just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just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just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just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just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just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just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just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just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just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just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just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just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just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just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None/>
            </a:pPr>
            <a:r>
              <a:rPr lang="en-US" sz="1400"/>
              <a:t>Figure: Flowchart for tipping and rating</a:t>
            </a:r>
            <a:endParaRPr sz="1400"/>
          </a:p>
        </p:txBody>
      </p:sp>
      <p:sp>
        <p:nvSpPr>
          <p:cNvPr id="103" name="Google Shape;103;g64dda6f982_0_27"/>
          <p:cNvSpPr txBox="1"/>
          <p:nvPr>
            <p:ph idx="2" type="body"/>
          </p:nvPr>
        </p:nvSpPr>
        <p:spPr>
          <a:xfrm>
            <a:off x="4800600" y="1143000"/>
            <a:ext cx="3657600" cy="5410200"/>
          </a:xfrm>
          <a:prstGeom prst="rect">
            <a:avLst/>
          </a:prstGeom>
        </p:spPr>
        <p:txBody>
          <a:bodyPr anchorCtr="0" anchor="t" bIns="44450" lIns="90475" spcFirstLastPara="1" rIns="90475" wrap="square" tIns="44450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Task 6: Reorder</a:t>
            </a:r>
            <a:endParaRPr sz="1600"/>
          </a:p>
          <a:p>
            <a:pPr indent="0" lvl="0" marL="0" rtl="0" algn="just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84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just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just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just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just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just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just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just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just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just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just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just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just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just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just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1400"/>
              <a:t>        </a:t>
            </a:r>
            <a:endParaRPr sz="1400"/>
          </a:p>
          <a:p>
            <a:pPr indent="0" lvl="0" marL="0" rtl="0" algn="just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None/>
            </a:pPr>
            <a:r>
              <a:rPr lang="en-US" sz="1400"/>
              <a:t>Figure: Flowchart for reordering</a:t>
            </a:r>
            <a:endParaRPr sz="1400"/>
          </a:p>
        </p:txBody>
      </p:sp>
      <p:pic>
        <p:nvPicPr>
          <p:cNvPr id="104" name="Google Shape;104;g64dda6f982_0_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3350" y="1521075"/>
            <a:ext cx="2815850" cy="4624050"/>
          </a:xfrm>
          <a:prstGeom prst="rect">
            <a:avLst/>
          </a:prstGeom>
          <a:noFill/>
          <a:ln cap="flat" cmpd="sng" w="12700">
            <a:solidFill>
              <a:srgbClr val="3E9920"/>
            </a:solidFill>
            <a:prstDash val="solid"/>
            <a:miter lim="8000"/>
            <a:headEnd len="sm" w="sm" type="none"/>
            <a:tailEnd len="sm" w="sm" type="none"/>
          </a:ln>
        </p:spPr>
      </p:pic>
      <p:pic>
        <p:nvPicPr>
          <p:cNvPr id="105" name="Google Shape;105;g64dda6f982_0_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86725" y="1442400"/>
            <a:ext cx="2564747" cy="4702725"/>
          </a:xfrm>
          <a:prstGeom prst="rect">
            <a:avLst/>
          </a:prstGeom>
          <a:noFill/>
          <a:ln cap="flat" cmpd="sng" w="12700">
            <a:solidFill>
              <a:srgbClr val="3E9920"/>
            </a:solidFill>
            <a:prstDash val="solid"/>
            <a:miter lim="8000"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eudora">
  <a:themeElements>
    <a:clrScheme name="">
      <a:dk1>
        <a:srgbClr val="000000"/>
      </a:dk1>
      <a:lt1>
        <a:srgbClr val="6E89F0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BAC4F6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2016-09-18T03:13:08Z</dcterms:created>
  <dc:creator>Abbas Moallem</dc:creator>
</cp:coreProperties>
</file>